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72" r:id="rId8"/>
    <p:sldId id="260" r:id="rId9"/>
    <p:sldId id="276" r:id="rId10"/>
    <p:sldId id="262" r:id="rId11"/>
    <p:sldId id="263" r:id="rId12"/>
    <p:sldId id="264" r:id="rId13"/>
    <p:sldId id="273" r:id="rId14"/>
    <p:sldId id="265" r:id="rId15"/>
    <p:sldId id="275" r:id="rId16"/>
    <p:sldId id="266" r:id="rId17"/>
    <p:sldId id="267" r:id="rId18"/>
    <p:sldId id="268" r:id="rId19"/>
    <p:sldId id="278" r:id="rId20"/>
    <p:sldId id="269" r:id="rId21"/>
    <p:sldId id="279" r:id="rId22"/>
    <p:sldId id="270" r:id="rId23"/>
    <p:sldId id="271" r:id="rId24"/>
  </p:sldIdLst>
  <p:sldSz cx="12192000" cy="6858000"/>
  <p:notesSz cx="6858000" cy="9144000"/>
  <p:embeddedFontLst>
    <p:embeddedFont>
      <p:font typeface="Calibri" panose="020F0502020204030204"/>
      <p:regular r:id="rId28"/>
      <p:bold r:id="rId29"/>
      <p:italic r:id="rId30"/>
      <p:boldItalic r:id="rId31"/>
    </p:embeddedFont>
    <p:embeddedFont>
      <p:font typeface="Montserrat Medium"/>
      <p:regular r:id="rId32"/>
      <p:bold r:id="rId33"/>
      <p:italic r:id="rId34"/>
      <p:boldItalic r:id="rId35"/>
    </p:embeddedFont>
    <p:embeddedFont>
      <p:font typeface="Montserrat"/>
      <p:regular r:id="rId36"/>
      <p:bold r:id="rId37"/>
      <p:italic r:id="rId38"/>
      <p:boldItalic r:id="rId39"/>
    </p:embeddedFont>
    <p:embeddedFont>
      <p:font typeface="Verdana" panose="020B0604030504040204"/>
      <p:regular r:id="rId40"/>
      <p:bold r:id="rId41"/>
      <p:italic r:id="rId42"/>
      <p:boldItalic r:id="rId43"/>
    </p:embeddedFont>
    <p:embeddedFont>
      <p:font typeface="Roboto" panose="02000000000000000000"/>
      <p:regular r:id="rId44"/>
      <p:bold r:id="rId45"/>
      <p:italic r:id="rId46"/>
      <p:boldItalic r:id="rId47"/>
    </p:embeddedFont>
    <p:embeddedFont>
      <p:font typeface="Fira Sans Extra Condensed Medium" panose="020B0603050000020004"/>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font" Target="fonts/font24.fntdata"/><Relationship Id="rId50" Type="http://schemas.openxmlformats.org/officeDocument/2006/relationships/font" Target="fonts/font23.fntdata"/><Relationship Id="rId5" Type="http://schemas.openxmlformats.org/officeDocument/2006/relationships/slide" Target="slides/slide2.xml"/><Relationship Id="rId49" Type="http://schemas.openxmlformats.org/officeDocument/2006/relationships/font" Target="fonts/font22.fntdata"/><Relationship Id="rId48" Type="http://schemas.openxmlformats.org/officeDocument/2006/relationships/font" Target="fonts/font21.fntdata"/><Relationship Id="rId47" Type="http://schemas.openxmlformats.org/officeDocument/2006/relationships/font" Target="fonts/font20.fntdata"/><Relationship Id="rId46" Type="http://schemas.openxmlformats.org/officeDocument/2006/relationships/font" Target="fonts/font19.fntdata"/><Relationship Id="rId45" Type="http://schemas.openxmlformats.org/officeDocument/2006/relationships/font" Target="fonts/font18.fntdata"/><Relationship Id="rId44" Type="http://schemas.openxmlformats.org/officeDocument/2006/relationships/font" Target="fonts/font17.fntdata"/><Relationship Id="rId43" Type="http://schemas.openxmlformats.org/officeDocument/2006/relationships/font" Target="fonts/font16.fntdata"/><Relationship Id="rId42" Type="http://schemas.openxmlformats.org/officeDocument/2006/relationships/font" Target="fonts/font15.fntdata"/><Relationship Id="rId41" Type="http://schemas.openxmlformats.org/officeDocument/2006/relationships/font" Target="fonts/font14.fntdata"/><Relationship Id="rId40" Type="http://schemas.openxmlformats.org/officeDocument/2006/relationships/font" Target="fonts/font13.fntdata"/><Relationship Id="rId4" Type="http://schemas.openxmlformats.org/officeDocument/2006/relationships/notesMaster" Target="notesMasters/notesMaster1.xml"/><Relationship Id="rId39" Type="http://schemas.openxmlformats.org/officeDocument/2006/relationships/font" Target="fonts/font12.fntdata"/><Relationship Id="rId38" Type="http://schemas.openxmlformats.org/officeDocument/2006/relationships/font" Target="fonts/font11.fntdata"/><Relationship Id="rId37" Type="http://schemas.openxmlformats.org/officeDocument/2006/relationships/font" Target="fonts/font10.fntdata"/><Relationship Id="rId36" Type="http://schemas.openxmlformats.org/officeDocument/2006/relationships/font" Target="fonts/font9.fntdata"/><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 name="Shape 89"/>
        <p:cNvGrpSpPr/>
        <p:nvPr/>
      </p:nvGrpSpPr>
      <p:grpSpPr>
        <a:xfrm>
          <a:off x="0" y="0"/>
          <a:ext cx="0" cy="0"/>
          <a:chOff x="0" y="0"/>
          <a:chExt cx="0" cy="0"/>
        </a:xfrm>
      </p:grpSpPr>
      <p:sp>
        <p:nvSpPr>
          <p:cNvPr id="90" name="Google Shape;90;p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91" name="Google Shape;91;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0" name="Shape 300"/>
        <p:cNvGrpSpPr/>
        <p:nvPr/>
      </p:nvGrpSpPr>
      <p:grpSpPr>
        <a:xfrm>
          <a:off x="0" y="0"/>
          <a:ext cx="0" cy="0"/>
          <a:chOff x="0" y="0"/>
          <a:chExt cx="0" cy="0"/>
        </a:xfrm>
      </p:grpSpPr>
      <p:sp>
        <p:nvSpPr>
          <p:cNvPr id="301" name="Google Shape;301;p1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2" name="Google Shape;302;p1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7" name="Shape 307"/>
        <p:cNvGrpSpPr/>
        <p:nvPr/>
      </p:nvGrpSpPr>
      <p:grpSpPr>
        <a:xfrm>
          <a:off x="0" y="0"/>
          <a:ext cx="0" cy="0"/>
          <a:chOff x="0" y="0"/>
          <a:chExt cx="0" cy="0"/>
        </a:xfrm>
      </p:grpSpPr>
      <p:sp>
        <p:nvSpPr>
          <p:cNvPr id="308" name="Google Shape;308;p1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9" name="Google Shape;309;p1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4" name="Shape 314"/>
        <p:cNvGrpSpPr/>
        <p:nvPr/>
      </p:nvGrpSpPr>
      <p:grpSpPr>
        <a:xfrm>
          <a:off x="0" y="0"/>
          <a:ext cx="0" cy="0"/>
          <a:chOff x="0" y="0"/>
          <a:chExt cx="0" cy="0"/>
        </a:xfrm>
      </p:grpSpPr>
      <p:sp>
        <p:nvSpPr>
          <p:cNvPr id="315" name="Google Shape;315;p1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6" name="Google Shape;316;p1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1" name="Shape 321"/>
        <p:cNvGrpSpPr/>
        <p:nvPr/>
      </p:nvGrpSpPr>
      <p:grpSpPr>
        <a:xfrm>
          <a:off x="0" y="0"/>
          <a:ext cx="0" cy="0"/>
          <a:chOff x="0" y="0"/>
          <a:chExt cx="0" cy="0"/>
        </a:xfrm>
      </p:grpSpPr>
      <p:sp>
        <p:nvSpPr>
          <p:cNvPr id="322" name="Google Shape;322;p1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3" name="Google Shape;323;p1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9" name="Shape 329"/>
        <p:cNvGrpSpPr/>
        <p:nvPr/>
      </p:nvGrpSpPr>
      <p:grpSpPr>
        <a:xfrm>
          <a:off x="0" y="0"/>
          <a:ext cx="0" cy="0"/>
          <a:chOff x="0" y="0"/>
          <a:chExt cx="0" cy="0"/>
        </a:xfrm>
      </p:grpSpPr>
      <p:sp>
        <p:nvSpPr>
          <p:cNvPr id="330" name="Google Shape;330;p1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1" name="Google Shape;331;p1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6" name="Shape 336"/>
        <p:cNvGrpSpPr/>
        <p:nvPr/>
      </p:nvGrpSpPr>
      <p:grpSpPr>
        <a:xfrm>
          <a:off x="0" y="0"/>
          <a:ext cx="0" cy="0"/>
          <a:chOff x="0" y="0"/>
          <a:chExt cx="0" cy="0"/>
        </a:xfrm>
      </p:grpSpPr>
      <p:sp>
        <p:nvSpPr>
          <p:cNvPr id="337" name="Google Shape;337;p8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38" name="Google Shape;338;p8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 name="Shape 109"/>
        <p:cNvGrpSpPr/>
        <p:nvPr/>
      </p:nvGrpSpPr>
      <p:grpSpPr>
        <a:xfrm>
          <a:off x="0" y="0"/>
          <a:ext cx="0" cy="0"/>
          <a:chOff x="0" y="0"/>
          <a:chExt cx="0" cy="0"/>
        </a:xfrm>
      </p:grpSpPr>
      <p:sp>
        <p:nvSpPr>
          <p:cNvPr id="110" name="Google Shape;110;p7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11" name="Google Shape;111;p7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7" name="Shape 147"/>
        <p:cNvGrpSpPr/>
        <p:nvPr/>
      </p:nvGrpSpPr>
      <p:grpSpPr>
        <a:xfrm>
          <a:off x="0" y="0"/>
          <a:ext cx="0" cy="0"/>
          <a:chOff x="0" y="0"/>
          <a:chExt cx="0" cy="0"/>
        </a:xfrm>
      </p:grpSpPr>
      <p:sp>
        <p:nvSpPr>
          <p:cNvPr id="148" name="Google Shape;148;p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49" name="Google Shape;149;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g2f7b221d19e_0_1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f7b221d19e_0_14: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9" name="Google Shape;169;g2f7b221d19e_0_14: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6" name="Shape 176"/>
        <p:cNvGrpSpPr/>
        <p:nvPr/>
      </p:nvGrpSpPr>
      <p:grpSpPr>
        <a:xfrm>
          <a:off x="0" y="0"/>
          <a:ext cx="0" cy="0"/>
          <a:chOff x="0" y="0"/>
          <a:chExt cx="0" cy="0"/>
        </a:xfrm>
      </p:grpSpPr>
      <p:sp>
        <p:nvSpPr>
          <p:cNvPr id="177" name="Google Shape;177;p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8" name="Google Shape;178;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0" name="Shape 190"/>
        <p:cNvGrpSpPr/>
        <p:nvPr/>
      </p:nvGrpSpPr>
      <p:grpSpPr>
        <a:xfrm>
          <a:off x="0" y="0"/>
          <a:ext cx="0" cy="0"/>
          <a:chOff x="0" y="0"/>
          <a:chExt cx="0" cy="0"/>
        </a:xfrm>
      </p:grpSpPr>
      <p:sp>
        <p:nvSpPr>
          <p:cNvPr id="191" name="Google Shape;191;p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2" name="Google Shape;192;p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7" name="Shape 277"/>
        <p:cNvGrpSpPr/>
        <p:nvPr/>
      </p:nvGrpSpPr>
      <p:grpSpPr>
        <a:xfrm>
          <a:off x="0" y="0"/>
          <a:ext cx="0" cy="0"/>
          <a:chOff x="0" y="0"/>
          <a:chExt cx="0" cy="0"/>
        </a:xfrm>
      </p:grpSpPr>
      <p:sp>
        <p:nvSpPr>
          <p:cNvPr id="278" name="Google Shape;278;p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9" name="Google Shape;279;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4" name="Shape 284"/>
        <p:cNvGrpSpPr/>
        <p:nvPr/>
      </p:nvGrpSpPr>
      <p:grpSpPr>
        <a:xfrm>
          <a:off x="0" y="0"/>
          <a:ext cx="0" cy="0"/>
          <a:chOff x="0" y="0"/>
          <a:chExt cx="0" cy="0"/>
        </a:xfrm>
      </p:grpSpPr>
      <p:sp>
        <p:nvSpPr>
          <p:cNvPr id="285" name="Google Shape;285;p1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6" name="Google Shape;286;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2" name="Shape 292"/>
        <p:cNvGrpSpPr/>
        <p:nvPr/>
      </p:nvGrpSpPr>
      <p:grpSpPr>
        <a:xfrm>
          <a:off x="0" y="0"/>
          <a:ext cx="0" cy="0"/>
          <a:chOff x="0" y="0"/>
          <a:chExt cx="0" cy="0"/>
        </a:xfrm>
      </p:grpSpPr>
      <p:sp>
        <p:nvSpPr>
          <p:cNvPr id="293" name="Google Shape;293;p1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4" name="Google Shape;294;p1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Vertical Title and Text">
  <p:cSld name="1_Vertical Title and Text">
    <p:spTree>
      <p:nvGrpSpPr>
        <p:cNvPr id="24" name="Shape 24"/>
        <p:cNvGrpSpPr/>
        <p:nvPr/>
      </p:nvGrpSpPr>
      <p:grpSpPr>
        <a:xfrm>
          <a:off x="0" y="0"/>
          <a:ext cx="0" cy="0"/>
          <a:chOff x="0" y="0"/>
          <a:chExt cx="0" cy="0"/>
        </a:xfrm>
      </p:grpSpPr>
      <p:sp>
        <p:nvSpPr>
          <p:cNvPr id="25" name="Google Shape;25;p39"/>
          <p:cNvSpPr txBox="1"/>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
        <p:nvSpPr>
          <p:cNvPr id="26" name="Google Shape;26;p39"/>
          <p:cNvSpPr txBox="1"/>
          <p:nvPr>
            <p:ph type="body"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77" name="Shape 77"/>
        <p:cNvGrpSpPr/>
        <p:nvPr/>
      </p:nvGrpSpPr>
      <p:grpSpPr>
        <a:xfrm>
          <a:off x="0" y="0"/>
          <a:ext cx="0" cy="0"/>
          <a:chOff x="0" y="0"/>
          <a:chExt cx="0" cy="0"/>
        </a:xfrm>
      </p:grpSpPr>
      <p:sp>
        <p:nvSpPr>
          <p:cNvPr id="78" name="Google Shape;78;p74"/>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 name="Google Shape;79;p74"/>
          <p:cNvSpPr txBox="1"/>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0" name="Google Shape;80;p74"/>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74"/>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74"/>
          <p:cNvSpPr txBox="1"/>
          <p:nvPr>
            <p:ph type="sldNum" idx="12"/>
          </p:nvPr>
        </p:nvSpPr>
        <p:spPr>
          <a:xfrm>
            <a:off x="9448800" y="647613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83" name="Shape 83"/>
        <p:cNvGrpSpPr/>
        <p:nvPr/>
      </p:nvGrpSpPr>
      <p:grpSpPr>
        <a:xfrm>
          <a:off x="0" y="0"/>
          <a:ext cx="0" cy="0"/>
          <a:chOff x="0" y="0"/>
          <a:chExt cx="0" cy="0"/>
        </a:xfrm>
      </p:grpSpPr>
      <p:sp>
        <p:nvSpPr>
          <p:cNvPr id="84" name="Google Shape;84;p75"/>
          <p:cNvSpPr txBox="1"/>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5" name="Google Shape;85;p75"/>
          <p:cNvSpPr txBox="1"/>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6" name="Google Shape;86;p75"/>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75"/>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75"/>
          <p:cNvSpPr txBox="1"/>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27" name="Shape 27"/>
        <p:cNvGrpSpPr/>
        <p:nvPr/>
      </p:nvGrpSpPr>
      <p:grpSpPr>
        <a:xfrm>
          <a:off x="0" y="0"/>
          <a:ext cx="0" cy="0"/>
          <a:chOff x="0" y="0"/>
          <a:chExt cx="0" cy="0"/>
        </a:xfrm>
      </p:grpSpPr>
      <p:sp>
        <p:nvSpPr>
          <p:cNvPr id="28" name="Google Shape;28;p41"/>
          <p:cNvSpPr/>
          <p:nvPr>
            <p:ph type="pic" idx="2"/>
          </p:nvPr>
        </p:nvSpPr>
        <p:spPr>
          <a:xfrm>
            <a:off x="1" y="0"/>
            <a:ext cx="12192000" cy="6858000"/>
          </a:xfrm>
          <a:prstGeom prst="rect">
            <a:avLst/>
          </a:prstGeom>
          <a:noFill/>
          <a:ln>
            <a:noFill/>
          </a:ln>
        </p:spPr>
      </p:sp>
      <p:sp>
        <p:nvSpPr>
          <p:cNvPr id="29" name="Google Shape;29;p41"/>
          <p:cNvSpPr txBox="1"/>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30" name="Shape 30"/>
        <p:cNvGrpSpPr/>
        <p:nvPr/>
      </p:nvGrpSpPr>
      <p:grpSpPr>
        <a:xfrm>
          <a:off x="0" y="0"/>
          <a:ext cx="0" cy="0"/>
          <a:chOff x="0" y="0"/>
          <a:chExt cx="0" cy="0"/>
        </a:xfrm>
      </p:grpSpPr>
      <p:sp>
        <p:nvSpPr>
          <p:cNvPr id="31" name="Google Shape;31;p65"/>
          <p:cNvSpPr txBox="1"/>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 name="Google Shape;32;p65"/>
          <p:cNvSpPr txBox="1"/>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3" name="Google Shape;33;p65"/>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65"/>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5"/>
          <p:cNvSpPr txBox="1"/>
          <p:nvPr>
            <p:ph type="sldNum" idx="12"/>
          </p:nvPr>
        </p:nvSpPr>
        <p:spPr>
          <a:xfrm>
            <a:off x="9448800" y="651308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36" name="Shape 36"/>
        <p:cNvGrpSpPr/>
        <p:nvPr/>
      </p:nvGrpSpPr>
      <p:grpSpPr>
        <a:xfrm>
          <a:off x="0" y="0"/>
          <a:ext cx="0" cy="0"/>
          <a:chOff x="0" y="0"/>
          <a:chExt cx="0" cy="0"/>
        </a:xfrm>
      </p:grpSpPr>
      <p:sp>
        <p:nvSpPr>
          <p:cNvPr id="37" name="Google Shape;37;p67"/>
          <p:cNvSpPr txBox="1"/>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 name="Google Shape;38;p67"/>
          <p:cNvSpPr txBox="1"/>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67"/>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7"/>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7"/>
          <p:cNvSpPr txBox="1"/>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42" name="Shape 42"/>
        <p:cNvGrpSpPr/>
        <p:nvPr/>
      </p:nvGrpSpPr>
      <p:grpSpPr>
        <a:xfrm>
          <a:off x="0" y="0"/>
          <a:ext cx="0" cy="0"/>
          <a:chOff x="0" y="0"/>
          <a:chExt cx="0" cy="0"/>
        </a:xfrm>
      </p:grpSpPr>
      <p:sp>
        <p:nvSpPr>
          <p:cNvPr id="43" name="Google Shape;43;p68"/>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 name="Google Shape;44;p68"/>
          <p:cNvSpPr txBox="1"/>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5" name="Google Shape;45;p68"/>
          <p:cNvSpPr txBox="1"/>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6" name="Google Shape;46;p68"/>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8"/>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8"/>
          <p:cNvSpPr txBox="1"/>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9" name="Shape 49"/>
        <p:cNvGrpSpPr/>
        <p:nvPr/>
      </p:nvGrpSpPr>
      <p:grpSpPr>
        <a:xfrm>
          <a:off x="0" y="0"/>
          <a:ext cx="0" cy="0"/>
          <a:chOff x="0" y="0"/>
          <a:chExt cx="0" cy="0"/>
        </a:xfrm>
      </p:grpSpPr>
      <p:sp>
        <p:nvSpPr>
          <p:cNvPr id="50" name="Google Shape;50;p69"/>
          <p:cNvSpPr txBox="1"/>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 name="Google Shape;51;p69"/>
          <p:cNvSpPr txBox="1"/>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52" name="Google Shape;52;p69"/>
          <p:cNvSpPr txBox="1"/>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3" name="Google Shape;53;p69"/>
          <p:cNvSpPr txBox="1"/>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54" name="Google Shape;54;p69"/>
          <p:cNvSpPr txBox="1"/>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5" name="Google Shape;55;p69"/>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69"/>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69"/>
          <p:cNvSpPr txBox="1"/>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58" name="Shape 58"/>
        <p:cNvGrpSpPr/>
        <p:nvPr/>
      </p:nvGrpSpPr>
      <p:grpSpPr>
        <a:xfrm>
          <a:off x="0" y="0"/>
          <a:ext cx="0" cy="0"/>
          <a:chOff x="0" y="0"/>
          <a:chExt cx="0" cy="0"/>
        </a:xfrm>
      </p:grpSpPr>
      <p:sp>
        <p:nvSpPr>
          <p:cNvPr id="59" name="Google Shape;59;p70"/>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 name="Google Shape;60;p70"/>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70"/>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70"/>
          <p:cNvSpPr txBox="1"/>
          <p:nvPr>
            <p:ph type="sldNum" idx="12"/>
          </p:nvPr>
        </p:nvSpPr>
        <p:spPr>
          <a:xfrm>
            <a:off x="944880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63" name="Shape 63"/>
        <p:cNvGrpSpPr/>
        <p:nvPr/>
      </p:nvGrpSpPr>
      <p:grpSpPr>
        <a:xfrm>
          <a:off x="0" y="0"/>
          <a:ext cx="0" cy="0"/>
          <a:chOff x="0" y="0"/>
          <a:chExt cx="0" cy="0"/>
        </a:xfrm>
      </p:grpSpPr>
      <p:sp>
        <p:nvSpPr>
          <p:cNvPr id="64" name="Google Shape;64;p72"/>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 name="Google Shape;65;p72"/>
          <p:cNvSpPr txBox="1"/>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66" name="Google Shape;66;p72"/>
          <p:cNvSpPr txBox="1"/>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7" name="Google Shape;67;p72"/>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7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72"/>
          <p:cNvSpPr txBox="1"/>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70" name="Shape 70"/>
        <p:cNvGrpSpPr/>
        <p:nvPr/>
      </p:nvGrpSpPr>
      <p:grpSpPr>
        <a:xfrm>
          <a:off x="0" y="0"/>
          <a:ext cx="0" cy="0"/>
          <a:chOff x="0" y="0"/>
          <a:chExt cx="0" cy="0"/>
        </a:xfrm>
      </p:grpSpPr>
      <p:sp>
        <p:nvSpPr>
          <p:cNvPr id="71" name="Google Shape;71;p73"/>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 name="Google Shape;72;p73"/>
          <p:cNvSpPr/>
          <p:nvPr>
            <p:ph type="pic" idx="2"/>
          </p:nvPr>
        </p:nvSpPr>
        <p:spPr>
          <a:xfrm>
            <a:off x="5183188" y="987425"/>
            <a:ext cx="6172200" cy="4873625"/>
          </a:xfrm>
          <a:prstGeom prst="rect">
            <a:avLst/>
          </a:prstGeom>
          <a:noFill/>
          <a:ln>
            <a:noFill/>
          </a:ln>
        </p:spPr>
      </p:sp>
      <p:sp>
        <p:nvSpPr>
          <p:cNvPr id="73" name="Google Shape;73;p73"/>
          <p:cNvSpPr txBox="1"/>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74" name="Google Shape;74;p73"/>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73"/>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73"/>
          <p:cNvSpPr txBox="1"/>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38"/>
          <p:cNvSpPr txBox="1"/>
          <p:nvPr>
            <p:ph type="body"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 name="Google Shape;11;p38"/>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38"/>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38"/>
          <p:cNvSpPr txBox="1"/>
          <p:nvPr>
            <p:ph type="sldNum" idx="12"/>
          </p:nvPr>
        </p:nvSpPr>
        <p:spPr>
          <a:xfrm>
            <a:off x="934951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pic>
        <p:nvPicPr>
          <p:cNvPr id="14" name="Google Shape;14;p38"/>
          <p:cNvPicPr preferRelativeResize="0"/>
          <p:nvPr/>
        </p:nvPicPr>
        <p:blipFill rotWithShape="1">
          <a:blip r:embed="rId12"/>
          <a:srcRect l="22326" t="32664" r="11835" b="35100"/>
          <a:stretch>
            <a:fillRect/>
          </a:stretch>
        </p:blipFill>
        <p:spPr>
          <a:xfrm>
            <a:off x="262467" y="258234"/>
            <a:ext cx="1504951" cy="423333"/>
          </a:xfrm>
          <a:prstGeom prst="rect">
            <a:avLst/>
          </a:prstGeom>
          <a:noFill/>
          <a:ln>
            <a:noFill/>
          </a:ln>
        </p:spPr>
      </p:pic>
      <p:grpSp>
        <p:nvGrpSpPr>
          <p:cNvPr id="15" name="Google Shape;15;p38"/>
          <p:cNvGrpSpPr/>
          <p:nvPr/>
        </p:nvGrpSpPr>
        <p:grpSpPr>
          <a:xfrm>
            <a:off x="11856720" y="140636"/>
            <a:ext cx="223520" cy="990718"/>
            <a:chOff x="11856720" y="140636"/>
            <a:chExt cx="223520" cy="990718"/>
          </a:xfrm>
        </p:grpSpPr>
        <p:grpSp>
          <p:nvGrpSpPr>
            <p:cNvPr id="16" name="Google Shape;16;p38"/>
            <p:cNvGrpSpPr/>
            <p:nvPr/>
          </p:nvGrpSpPr>
          <p:grpSpPr>
            <a:xfrm>
              <a:off x="11856720" y="660278"/>
              <a:ext cx="223520" cy="471076"/>
              <a:chOff x="9734551" y="3138055"/>
              <a:chExt cx="2457449" cy="1328450"/>
            </a:xfrm>
          </p:grpSpPr>
          <p:sp>
            <p:nvSpPr>
              <p:cNvPr id="17" name="Google Shape;17;p38"/>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 name="Google Shape;18;p38"/>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19" name="Google Shape;19;p38"/>
            <p:cNvGrpSpPr/>
            <p:nvPr/>
          </p:nvGrpSpPr>
          <p:grpSpPr>
            <a:xfrm>
              <a:off x="11856720" y="140636"/>
              <a:ext cx="223520" cy="471076"/>
              <a:chOff x="9734551" y="3138055"/>
              <a:chExt cx="2457449" cy="1328450"/>
            </a:xfrm>
          </p:grpSpPr>
          <p:sp>
            <p:nvSpPr>
              <p:cNvPr id="20" name="Google Shape;20;p38"/>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 name="Google Shape;21;p38"/>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pic>
        <p:nvPicPr>
          <p:cNvPr id="22" name="Google Shape;22;p38" descr="A logo with text overlay&#10;&#10;Description automatically generated"/>
          <p:cNvPicPr preferRelativeResize="0"/>
          <p:nvPr/>
        </p:nvPicPr>
        <p:blipFill rotWithShape="1">
          <a:blip r:embed="rId13"/>
          <a:srcRect l="37906" t="34096" r="9605" b="36394"/>
          <a:stretch>
            <a:fillRect/>
          </a:stretch>
        </p:blipFill>
        <p:spPr>
          <a:xfrm>
            <a:off x="11125200" y="11945"/>
            <a:ext cx="1066800" cy="599768"/>
          </a:xfrm>
          <a:prstGeom prst="rect">
            <a:avLst/>
          </a:prstGeom>
          <a:noFill/>
          <a:ln>
            <a:noFill/>
          </a:ln>
        </p:spPr>
      </p:pic>
      <p:sp>
        <p:nvSpPr>
          <p:cNvPr id="23" name="Google Shape;23;p38"/>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hyperlink" Target="https://www.lucidchart.com/pages/examples/uml_diagram_tool" TargetMode="Externa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hyperlink" Target="https://www.researchgate.net/scientific-contributions/M-Suba-Lakshmi-2175793653?_tp=eyJjb250ZXh0Ijp7ImZpcnN0UGFnZSI6InB1YmxpY2F0aW9uIiwicGFnZSI6InB1YmxpY2F0aW9uIn19" TargetMode="External"/><Relationship Id="rId2" Type="http://schemas.openxmlformats.org/officeDocument/2006/relationships/hyperlink" Target="https://www.researchgate.net/profile/Vijay-Gokul?_tp=eyJjb250ZXh0Ijp7ImZpcnN0UGFnZSI6InB1YmxpY2F0aW9uIiwicGFnZSI6InB1YmxpY2F0aW9uIn19" TargetMode="Externa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www.researchgate.net/publication/341875241_Design_of_RF_Energy_Harvesting_Antenna_using_Optimization_Techniques" TargetMode="External"/><Relationship Id="rId4" Type="http://schemas.openxmlformats.org/officeDocument/2006/relationships/hyperlink" Target="https://www.researchgate.net/scientific-contributions/T-Swetha-2175793128?_tp=eyJjb250ZXh0Ijp7ImZpcnN0UGFnZSI6InB1YmxpY2F0aW9uIiwicGFnZSI6InB1YmxpY2F0aW9uIn19" TargetMode="External"/><Relationship Id="rId3" Type="http://schemas.openxmlformats.org/officeDocument/2006/relationships/hyperlink" Target="https://www.researchgate.net/scientific-contributions/M-Suba-Lakshmi-2175793653?_tp=eyJjb250ZXh0Ijp7ImZpcnN0UGFnZSI6InB1YmxpY2F0aW9uIiwicGFnZSI6InB1YmxpY2F0aW9uIn19" TargetMode="External"/><Relationship Id="rId2" Type="http://schemas.openxmlformats.org/officeDocument/2006/relationships/hyperlink" Target="https://www.researchgate.net/profile/Vijay-Gokul?_tp=eyJjb250ZXh0Ijp7ImZpcnN0UGFnZSI6InB1YmxpY2F0aW9uIiwicGFnZSI6InB1YmxpY2F0aW9uIn19" TargetMode="External"/><Relationship Id="rId1" Type="http://schemas.openxmlformats.org/officeDocument/2006/relationships/hyperlink" Target="http://dx.doi.org/10.17577/IJERTV9IS030458"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92" name="Shape 92"/>
        <p:cNvGrpSpPr/>
        <p:nvPr/>
      </p:nvGrpSpPr>
      <p:grpSpPr>
        <a:xfrm>
          <a:off x="0" y="0"/>
          <a:ext cx="0" cy="0"/>
          <a:chOff x="0" y="0"/>
          <a:chExt cx="0" cy="0"/>
        </a:xfrm>
      </p:grpSpPr>
      <p:pic>
        <p:nvPicPr>
          <p:cNvPr id="93" name="Google Shape;93;p1"/>
          <p:cNvPicPr preferRelativeResize="0"/>
          <p:nvPr/>
        </p:nvPicPr>
        <p:blipFill rotWithShape="1">
          <a:blip r:embed="rId1">
            <a:alphaModFix amt="20000"/>
          </a:blip>
          <a:srcRect l="1514" r="2310" b="19493"/>
          <a:stretch>
            <a:fillRect/>
          </a:stretch>
        </p:blipFill>
        <p:spPr>
          <a:xfrm>
            <a:off x="0" y="7620"/>
            <a:ext cx="12238990" cy="6858000"/>
          </a:xfrm>
          <a:prstGeom prst="rect">
            <a:avLst/>
          </a:prstGeom>
          <a:noFill/>
          <a:ln>
            <a:noFill/>
          </a:ln>
        </p:spPr>
      </p:pic>
      <p:sp>
        <p:nvSpPr>
          <p:cNvPr id="94" name="Google Shape;94;p1"/>
          <p:cNvSpPr txBox="1"/>
          <p:nvPr/>
        </p:nvSpPr>
        <p:spPr>
          <a:xfrm>
            <a:off x="2904067" y="3139018"/>
            <a:ext cx="638386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3600" b="0" i="0" u="none" strike="noStrike" cap="none">
                <a:solidFill>
                  <a:srgbClr val="8C212C"/>
                </a:solidFill>
                <a:latin typeface="Arial" panose="020B0604020202020204"/>
                <a:ea typeface="Arial" panose="020B0604020202020204"/>
                <a:cs typeface="Arial" panose="020B0604020202020204"/>
                <a:sym typeface="Arial" panose="020B0604020202020204"/>
              </a:rPr>
              <a:t>GITAM UNIVERSITY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95" name="Google Shape;95;p1"/>
          <p:cNvGrpSpPr/>
          <p:nvPr/>
        </p:nvGrpSpPr>
        <p:grpSpPr>
          <a:xfrm>
            <a:off x="0" y="3139018"/>
            <a:ext cx="12192000" cy="594783"/>
            <a:chOff x="0" y="3138055"/>
            <a:chExt cx="12192000" cy="595746"/>
          </a:xfrm>
        </p:grpSpPr>
        <p:sp>
          <p:nvSpPr>
            <p:cNvPr id="96" name="Google Shape;96;p1"/>
            <p:cNvSpPr/>
            <p:nvPr/>
          </p:nvSpPr>
          <p:spPr>
            <a:xfrm>
              <a:off x="0" y="3138055"/>
              <a:ext cx="2432051"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r>
                <a:rPr lang="en-US" sz="1350" b="0" i="0" u="none" strike="noStrike" cap="none">
                  <a:solidFill>
                    <a:schemeClr val="lt1"/>
                  </a:solidFill>
                  <a:latin typeface="Calibri" panose="020F0502020204030204"/>
                  <a:ea typeface="Calibri" panose="020F0502020204030204"/>
                  <a:cs typeface="Calibri" panose="020F0502020204030204"/>
                  <a:sym typeface="Calibri" panose="020F0502020204030204"/>
                </a:rPr>
                <a:t>AY 202</a:t>
              </a:r>
              <a:r>
                <a:rPr lang="en-US" sz="1350">
                  <a:solidFill>
                    <a:schemeClr val="lt1"/>
                  </a:solidFill>
                  <a:latin typeface="Calibri" panose="020F0502020204030204"/>
                  <a:ea typeface="Calibri" panose="020F0502020204030204"/>
                  <a:cs typeface="Calibri" panose="020F0502020204030204"/>
                  <a:sym typeface="Calibri" panose="020F0502020204030204"/>
                </a:rPr>
                <a:t>1-25</a:t>
              </a: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7" name="Google Shape;97;p1"/>
            <p:cNvSpPr/>
            <p:nvPr/>
          </p:nvSpPr>
          <p:spPr>
            <a:xfrm>
              <a:off x="9734551" y="3138055"/>
              <a:ext cx="2457449"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r>
                <a:rPr lang="en-US" sz="1350" b="0" i="0" u="none" strike="noStrike" cap="none">
                  <a:solidFill>
                    <a:schemeClr val="lt1"/>
                  </a:solidFill>
                  <a:latin typeface="Calibri" panose="020F0502020204030204"/>
                  <a:ea typeface="Calibri" panose="020F0502020204030204"/>
                  <a:cs typeface="Calibri" panose="020F0502020204030204"/>
                  <a:sym typeface="Calibri" panose="020F0502020204030204"/>
                </a:rPr>
                <a:t>Major Project</a:t>
              </a:r>
              <a:endParaRPr lang="en-US"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98" name="Google Shape;98;p1"/>
          <p:cNvSpPr/>
          <p:nvPr/>
        </p:nvSpPr>
        <p:spPr>
          <a:xfrm>
            <a:off x="3060700" y="3797300"/>
            <a:ext cx="60960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7F7F7F"/>
                </a:solidFill>
                <a:latin typeface="Montserrat Medium"/>
                <a:ea typeface="Montserrat Medium"/>
                <a:cs typeface="Montserrat Medium"/>
                <a:sym typeface="Montserrat Medium"/>
              </a:rPr>
              <a:t>A University should be a place of light, of liberty, and of learning.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9" name="Google Shape;99;p1"/>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7F7F7F"/>
                </a:solidFill>
                <a:latin typeface="Montserrat Medium"/>
                <a:ea typeface="Montserrat Medium"/>
                <a:cs typeface="Montserrat Medium"/>
                <a:sym typeface="Montserrat Medium"/>
              </a:rPr>
              <a:t>www.gitamedu.com</a:t>
            </a:r>
            <a:endParaRPr sz="1200" b="0" i="0" u="none" strike="noStrike" cap="none">
              <a:solidFill>
                <a:srgbClr val="7F7F7F"/>
              </a:solidFill>
              <a:latin typeface="Montserrat Medium"/>
              <a:ea typeface="Montserrat Medium"/>
              <a:cs typeface="Montserrat Medium"/>
              <a:sym typeface="Montserrat Medium"/>
            </a:endParaRPr>
          </a:p>
        </p:txBody>
      </p:sp>
      <p:grpSp>
        <p:nvGrpSpPr>
          <p:cNvPr id="100" name="Google Shape;100;p1"/>
          <p:cNvGrpSpPr/>
          <p:nvPr/>
        </p:nvGrpSpPr>
        <p:grpSpPr>
          <a:xfrm rot="2700000">
            <a:off x="5984712" y="5183993"/>
            <a:ext cx="231043" cy="225933"/>
            <a:chOff x="11087593" y="13905"/>
            <a:chExt cx="1085533" cy="1061509"/>
          </a:xfrm>
        </p:grpSpPr>
        <p:sp>
          <p:nvSpPr>
            <p:cNvPr id="101" name="Google Shape;101;p1"/>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2" name="Google Shape;102;p1"/>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pic>
        <p:nvPicPr>
          <p:cNvPr id="103" name="Google Shape;103;p1"/>
          <p:cNvPicPr preferRelativeResize="0"/>
          <p:nvPr/>
        </p:nvPicPr>
        <p:blipFill rotWithShape="1">
          <a:blip r:embed="rId2"/>
          <a:srcRect l="22328" t="32664" r="61002" b="35100"/>
          <a:stretch>
            <a:fillRect/>
          </a:stretch>
        </p:blipFill>
        <p:spPr>
          <a:xfrm>
            <a:off x="5367867" y="1325034"/>
            <a:ext cx="1534584" cy="1699684"/>
          </a:xfrm>
          <a:prstGeom prst="rect">
            <a:avLst/>
          </a:prstGeom>
          <a:noFill/>
          <a:ln>
            <a:noFill/>
          </a:ln>
        </p:spPr>
      </p:pic>
      <p:sp>
        <p:nvSpPr>
          <p:cNvPr id="104" name="Google Shape;104;p1"/>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05" name="Google Shape;105;p1"/>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06" name="Google Shape;106;p1"/>
          <p:cNvSpPr/>
          <p:nvPr/>
        </p:nvSpPr>
        <p:spPr>
          <a:xfrm>
            <a:off x="3060700" y="78105"/>
            <a:ext cx="7439660" cy="138493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a:solidFill>
                  <a:schemeClr val="dk1"/>
                </a:solidFill>
                <a:latin typeface="Montserrat"/>
                <a:ea typeface="Montserrat"/>
                <a:cs typeface="Montserrat"/>
                <a:sym typeface="Montserrat"/>
              </a:rPr>
              <a:t>A DESIGN OF METASURFACE/METAMATERIAL BASED EFFICIENT ANTENNAS FOR RF ENERGY HARVESTING AND WIRELESS POWER TRANSMISSION </a:t>
            </a:r>
            <a:endParaRPr sz="1800" b="1" i="0" u="none" strike="noStrike" cap="none">
              <a:solidFill>
                <a:schemeClr val="dk1"/>
              </a:solidFill>
              <a:latin typeface="Montserrat"/>
              <a:ea typeface="Montserrat"/>
              <a:cs typeface="Montserrat"/>
              <a:sym typeface="Montserrat"/>
            </a:endParaRPr>
          </a:p>
        </p:txBody>
      </p:sp>
      <p:sp>
        <p:nvSpPr>
          <p:cNvPr id="107" name="Google Shape;107;p1"/>
          <p:cNvSpPr/>
          <p:nvPr/>
        </p:nvSpPr>
        <p:spPr>
          <a:xfrm>
            <a:off x="66260" y="5253329"/>
            <a:ext cx="2926946" cy="13849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Montserrat Medium"/>
                <a:ea typeface="Montserrat Medium"/>
                <a:cs typeface="Montserrat Medium"/>
                <a:sym typeface="Montserrat Medium"/>
              </a:rPr>
              <a:t>Project Team: </a:t>
            </a:r>
            <a:endParaRPr lang="en-US" sz="1400" b="1" i="0" u="none" strike="noStrike" cap="none">
              <a:solidFill>
                <a:schemeClr val="dk1"/>
              </a:solidFill>
              <a:latin typeface="Montserrat Medium"/>
              <a:ea typeface="Montserrat Medium"/>
              <a:cs typeface="Montserrat Medium"/>
              <a:sym typeface="Montserrat Medium"/>
            </a:endParaRPr>
          </a:p>
          <a:p>
            <a:pPr marL="285750" marR="0" lvl="0" indent="-285750" algn="ctr" rtl="0">
              <a:lnSpc>
                <a:spcPct val="100000"/>
              </a:lnSpc>
              <a:spcBef>
                <a:spcPts val="0"/>
              </a:spcBef>
              <a:spcAft>
                <a:spcPts val="0"/>
              </a:spcAft>
              <a:buClr>
                <a:srgbClr val="000000"/>
              </a:buClr>
              <a:buSzPts val="1400"/>
              <a:buFont typeface="Arial" panose="020B0604020202020204"/>
              <a:buChar char="•"/>
            </a:pPr>
            <a:r>
              <a:rPr lang="en-US" b="1">
                <a:solidFill>
                  <a:schemeClr val="dk1"/>
                </a:solidFill>
                <a:latin typeface="Montserrat Medium"/>
                <a:ea typeface="Montserrat Medium"/>
                <a:cs typeface="Montserrat Medium"/>
                <a:sym typeface="Montserrat Medium"/>
              </a:rPr>
              <a:t>BU21EECE0100468</a:t>
            </a:r>
            <a:endParaRPr lang="en-US" b="1">
              <a:solidFill>
                <a:schemeClr val="dk1"/>
              </a:solidFill>
              <a:latin typeface="Montserrat Medium"/>
              <a:ea typeface="Montserrat Medium"/>
              <a:cs typeface="Montserrat Medium"/>
              <a:sym typeface="Montserrat Medium"/>
            </a:endParaRPr>
          </a:p>
          <a:p>
            <a:pPr marL="285750" marR="0" lvl="0" indent="-285750" algn="ctr" rtl="0">
              <a:lnSpc>
                <a:spcPct val="100000"/>
              </a:lnSpc>
              <a:spcBef>
                <a:spcPts val="0"/>
              </a:spcBef>
              <a:spcAft>
                <a:spcPts val="0"/>
              </a:spcAft>
              <a:buClr>
                <a:srgbClr val="000000"/>
              </a:buClr>
              <a:buSzPts val="1400"/>
              <a:buFont typeface="Arial" panose="020B0604020202020204"/>
              <a:buChar char="•"/>
            </a:pPr>
            <a:r>
              <a:rPr lang="en-US" b="1">
                <a:solidFill>
                  <a:schemeClr val="dk1"/>
                </a:solidFill>
                <a:latin typeface="Montserrat Medium"/>
                <a:ea typeface="Montserrat Medium"/>
                <a:cs typeface="Montserrat Medium"/>
                <a:sym typeface="Montserrat Medium"/>
              </a:rPr>
              <a:t>BU21EECE0100143</a:t>
            </a:r>
            <a:endParaRPr sz="14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ctr" rtl="0">
              <a:lnSpc>
                <a:spcPct val="100000"/>
              </a:lnSpc>
              <a:spcBef>
                <a:spcPts val="0"/>
              </a:spcBef>
              <a:spcAft>
                <a:spcPts val="0"/>
              </a:spcAft>
              <a:buClr>
                <a:srgbClr val="000000"/>
              </a:buClr>
              <a:buSzPts val="1400"/>
              <a:buFont typeface="Arial" panose="020B0604020202020204"/>
              <a:buChar char="•"/>
            </a:pPr>
            <a:r>
              <a:rPr lang="en-US" b="1">
                <a:solidFill>
                  <a:schemeClr val="dk1"/>
                </a:solidFill>
                <a:latin typeface="Montserrat Medium"/>
                <a:ea typeface="Montserrat Medium"/>
                <a:cs typeface="Montserrat Medium"/>
                <a:sym typeface="Montserrat Medium"/>
              </a:rPr>
              <a:t>BU21EECE0100201</a:t>
            </a:r>
            <a:endParaRPr sz="14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285750" marR="0" lvl="0" indent="-19685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08" name="Google Shape;108;p1"/>
          <p:cNvSpPr/>
          <p:nvPr/>
        </p:nvSpPr>
        <p:spPr>
          <a:xfrm>
            <a:off x="9449802" y="5295901"/>
            <a:ext cx="2926946"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Montserrat Medium"/>
                <a:ea typeface="Montserrat Medium"/>
                <a:cs typeface="Montserrat Medium"/>
                <a:sym typeface="Montserrat Medium"/>
              </a:rPr>
              <a:t>Project Mentor: </a:t>
            </a:r>
            <a:endParaRPr lang="en-US" sz="1400" b="1" i="0" u="none" strike="noStrike" cap="none">
              <a:solidFill>
                <a:schemeClr val="dk1"/>
              </a:solidFill>
              <a:latin typeface="Montserrat Medium"/>
              <a:ea typeface="Montserrat Medium"/>
              <a:cs typeface="Montserrat Medium"/>
              <a:sym typeface="Montserrat Medium"/>
            </a:endParaRPr>
          </a:p>
          <a:p>
            <a:pPr marL="285750" marR="0" lvl="0" indent="-285750" algn="ctr" rtl="0">
              <a:lnSpc>
                <a:spcPct val="100000"/>
              </a:lnSpc>
              <a:spcBef>
                <a:spcPts val="0"/>
              </a:spcBef>
              <a:spcAft>
                <a:spcPts val="0"/>
              </a:spcAft>
              <a:buClr>
                <a:srgbClr val="000000"/>
              </a:buClr>
              <a:buSzPts val="1400"/>
              <a:buFont typeface="Arial" panose="020B0604020202020204"/>
              <a:buChar char="•"/>
            </a:pPr>
            <a:r>
              <a:rPr lang="en-US" b="1">
                <a:solidFill>
                  <a:schemeClr val="dk1"/>
                </a:solidFill>
                <a:latin typeface="Montserrat Medium"/>
                <a:ea typeface="Montserrat Medium"/>
                <a:cs typeface="Montserrat Medium"/>
                <a:sym typeface="Montserrat Medium"/>
              </a:rPr>
              <a:t>DR.AKHILENDRA PRATAP SINGH</a:t>
            </a:r>
            <a:endParaRPr lang="en-US" b="1">
              <a:solidFill>
                <a:schemeClr val="dk1"/>
              </a:solidFill>
              <a:latin typeface="Montserrat Medium"/>
              <a:ea typeface="Montserrat Medium"/>
              <a:cs typeface="Montserrat Medium"/>
              <a:sym typeface="Montserrat Medium"/>
            </a:endParaRPr>
          </a:p>
          <a:p>
            <a:pPr marL="457200" marR="0" lvl="0" indent="0" algn="l" rtl="0">
              <a:lnSpc>
                <a:spcPct val="100000"/>
              </a:lnSpc>
              <a:spcBef>
                <a:spcPts val="0"/>
              </a:spcBef>
              <a:spcAft>
                <a:spcPts val="0"/>
              </a:spcAft>
              <a:buNone/>
            </a:pPr>
            <a:endParaRPr sz="14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87" name="Shape 287"/>
        <p:cNvGrpSpPr/>
        <p:nvPr/>
      </p:nvGrpSpPr>
      <p:grpSpPr>
        <a:xfrm>
          <a:off x="0" y="0"/>
          <a:ext cx="0" cy="0"/>
          <a:chOff x="0" y="0"/>
          <a:chExt cx="0" cy="0"/>
        </a:xfrm>
      </p:grpSpPr>
      <p:sp>
        <p:nvSpPr>
          <p:cNvPr id="288" name="Google Shape;288;p10"/>
          <p:cNvSpPr txBox="1"/>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289" name="Google Shape;289;p10"/>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rgbClr val="000000"/>
                </a:solidFill>
                <a:latin typeface="Montserrat"/>
                <a:ea typeface="Montserrat"/>
                <a:cs typeface="Montserrat"/>
                <a:sym typeface="Montserrat"/>
              </a:rPr>
              <a:t>Architecture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0" name="Google Shape;290;p10"/>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rPr>
              <a:t>Structural Diagram</a:t>
            </a:r>
            <a:endPar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Clr>
                <a:srgbClr val="000000"/>
              </a:buClr>
              <a:buSzPts val="1400"/>
              <a:buFont typeface="Arial" panose="020B0604020202020204"/>
              <a:buNone/>
            </a:pPr>
            <a:endPar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IN" alt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rPr>
              <a:t>block diagram</a:t>
            </a:r>
            <a:endPar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Clr>
                <a:srgbClr val="000000"/>
              </a:buClr>
              <a:buSzPts val="1200"/>
              <a:buFont typeface="Arial" panose="020B0604020202020204"/>
              <a:buNone/>
            </a:pPr>
            <a:endParaRPr lang="en-US" sz="1200" b="0" i="0" u="sng" strike="noStrike" cap="none">
              <a:solidFill>
                <a:srgbClr val="000000"/>
              </a:solidFill>
              <a:latin typeface="Verdana" panose="020B0604030504040204"/>
              <a:ea typeface="Verdana" panose="020B0604030504040204"/>
              <a:cs typeface="Verdana" panose="020B0604030504040204"/>
              <a:sym typeface="Verdana" panose="020B0604030504040204"/>
              <a:hlinkClick r:id="rId1"/>
            </a:endParaRPr>
          </a:p>
          <a:p>
            <a:pPr marL="0" marR="0" lvl="0" indent="0" algn="l" rtl="0">
              <a:lnSpc>
                <a:spcPct val="100000"/>
              </a:lnSpc>
              <a:spcBef>
                <a:spcPts val="0"/>
              </a:spcBef>
              <a:spcAft>
                <a:spcPts val="0"/>
              </a:spcAft>
              <a:buClr>
                <a:srgbClr val="000000"/>
              </a:buClr>
              <a:buSzPts val="1200"/>
              <a:buFont typeface="Arial" panose="020B0604020202020204"/>
              <a:buNone/>
            </a:pPr>
            <a:endParaRPr lang="en-US" sz="1200" b="0" i="0" u="sng" strike="noStrike" cap="none">
              <a:solidFill>
                <a:srgbClr val="000000"/>
              </a:solidFill>
              <a:latin typeface="Verdana" panose="020B0604030504040204"/>
              <a:ea typeface="Verdana" panose="020B0604030504040204"/>
              <a:cs typeface="Verdana" panose="020B0604030504040204"/>
              <a:sym typeface="Verdana" panose="020B0604030504040204"/>
              <a:hlinkClick r:id="rId1"/>
            </a:endParaRPr>
          </a:p>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Verdana" panose="020B0604030504040204"/>
                <a:ea typeface="Verdana" panose="020B0604030504040204"/>
                <a:cs typeface="Verdana" panose="020B0604030504040204"/>
                <a:sym typeface="Verdana" panose="020B0604030504040204"/>
              </a:rPr>
              <a:t>  </a:t>
            </a:r>
            <a:endParaRPr lang="en-US" sz="12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endParaRPr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p:txBody>
      </p:sp>
      <p:sp>
        <p:nvSpPr>
          <p:cNvPr id="8" name="Text Box 7"/>
          <p:cNvSpPr txBox="1"/>
          <p:nvPr/>
        </p:nvSpPr>
        <p:spPr>
          <a:xfrm>
            <a:off x="402590" y="1550035"/>
            <a:ext cx="5464810" cy="5149215"/>
          </a:xfrm>
          <a:prstGeom prst="rect">
            <a:avLst/>
          </a:prstGeom>
          <a:noFill/>
        </p:spPr>
        <p:txBody>
          <a:bodyPr wrap="square" rtlCol="0">
            <a:noAutofit/>
          </a:bodyPr>
          <a:p>
            <a:r>
              <a:rPr lang="en-IN" altLang="en-US"/>
              <a:t>resource:</a:t>
            </a:r>
            <a:endParaRPr lang="en-US">
              <a:solidFill>
                <a:schemeClr val="accent1"/>
              </a:solidFill>
            </a:endParaRPr>
          </a:p>
          <a:p>
            <a:r>
              <a:rPr lang="en-US">
                <a:solidFill>
                  <a:schemeClr val="accent1"/>
                </a:solidFill>
              </a:rPr>
              <a:t>https://www.researchgate.net/figure/RF-energy-harvesting-system-block-diagram_fig1_330362458</a:t>
            </a:r>
            <a:endParaRPr lang="en-US">
              <a:solidFill>
                <a:schemeClr val="accent1"/>
              </a:solidFill>
            </a:endParaRPr>
          </a:p>
          <a:p>
            <a:endParaRPr lang="en-US">
              <a:solidFill>
                <a:schemeClr val="accent1"/>
              </a:solidFill>
            </a:endParaRPr>
          </a:p>
          <a:p>
            <a:endParaRPr lang="en-US">
              <a:solidFill>
                <a:schemeClr val="accent1"/>
              </a:solidFill>
            </a:endParaRPr>
          </a:p>
        </p:txBody>
      </p:sp>
      <p:pic>
        <p:nvPicPr>
          <p:cNvPr id="3" name="Picture 2"/>
          <p:cNvPicPr>
            <a:picLocks noChangeAspect="1"/>
          </p:cNvPicPr>
          <p:nvPr/>
        </p:nvPicPr>
        <p:blipFill>
          <a:blip r:embed="rId2"/>
          <a:stretch>
            <a:fillRect/>
          </a:stretch>
        </p:blipFill>
        <p:spPr>
          <a:xfrm>
            <a:off x="2047875" y="2499360"/>
            <a:ext cx="8096250" cy="36639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7" name="Text Box 6"/>
          <p:cNvSpPr txBox="1"/>
          <p:nvPr/>
        </p:nvSpPr>
        <p:spPr>
          <a:xfrm>
            <a:off x="407670" y="476250"/>
            <a:ext cx="8251825" cy="4947285"/>
          </a:xfrm>
          <a:prstGeom prst="rect">
            <a:avLst/>
          </a:prstGeom>
          <a:noFill/>
        </p:spPr>
        <p:txBody>
          <a:bodyPr wrap="square" rtlCol="0">
            <a:noAutofit/>
          </a:bodyPr>
          <a:p>
            <a:r>
              <a:rPr lang="en-IN" altLang="en-US" sz="2000" b="1">
                <a:latin typeface="Verdana" panose="020B0604030504040204"/>
                <a:ea typeface="Verdana" panose="020B0604030504040204"/>
                <a:cs typeface="Verdana" panose="020B0604030504040204"/>
                <a:sym typeface="Verdana" panose="020B0604030504040204"/>
              </a:rPr>
              <a:t>                                    </a:t>
            </a:r>
            <a:r>
              <a:rPr lang="en-US" sz="2000" b="1">
                <a:latin typeface="Verdana" panose="020B0604030504040204"/>
                <a:ea typeface="Verdana" panose="020B0604030504040204"/>
                <a:cs typeface="Verdana" panose="020B0604030504040204"/>
                <a:sym typeface="Verdana" panose="020B0604030504040204"/>
              </a:rPr>
              <a:t>Behaviour Diagram</a:t>
            </a:r>
            <a:endParaRPr lang="en-US" sz="2000" b="1">
              <a:latin typeface="Verdana" panose="020B0604030504040204"/>
              <a:ea typeface="Verdana" panose="020B0604030504040204"/>
              <a:cs typeface="Verdana" panose="020B0604030504040204"/>
              <a:sym typeface="Verdana" panose="020B0604030504040204"/>
            </a:endParaRPr>
          </a:p>
          <a:p>
            <a:endParaRPr lang="en-US" sz="2000" b="1">
              <a:latin typeface="Verdana" panose="020B0604030504040204"/>
              <a:ea typeface="Verdana" panose="020B0604030504040204"/>
              <a:cs typeface="Verdana" panose="020B0604030504040204"/>
              <a:sym typeface="Verdana" panose="020B0604030504040204"/>
            </a:endParaRPr>
          </a:p>
          <a:p>
            <a:r>
              <a:rPr lang="en-IN" altLang="en-US" b="1" i="0" u="none" strike="noStrike" cap="none">
                <a:solidFill>
                  <a:srgbClr val="000000"/>
                </a:solidFill>
                <a:latin typeface="Verdana" panose="020B0604030504040204"/>
                <a:ea typeface="Verdana" panose="020B0604030504040204"/>
                <a:cs typeface="Verdana" panose="020B0604030504040204"/>
                <a:sym typeface="Verdana" panose="020B0604030504040204"/>
              </a:rPr>
              <a:t>flow chat:</a:t>
            </a:r>
            <a:endParaRPr lang="en-IN" altLang="en-US" b="1"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endParaRPr lang="en-US" b="1"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endParaRPr lang="en-US"/>
          </a:p>
        </p:txBody>
      </p:sp>
      <p:pic>
        <p:nvPicPr>
          <p:cNvPr id="9" name="Picture 8"/>
          <p:cNvPicPr>
            <a:picLocks noChangeAspect="1"/>
          </p:cNvPicPr>
          <p:nvPr/>
        </p:nvPicPr>
        <p:blipFill>
          <a:blip r:embed="rId1"/>
          <a:stretch>
            <a:fillRect/>
          </a:stretch>
        </p:blipFill>
        <p:spPr>
          <a:xfrm>
            <a:off x="3575685" y="822325"/>
            <a:ext cx="5397500" cy="52622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95" name="Shape 295"/>
        <p:cNvGrpSpPr/>
        <p:nvPr/>
      </p:nvGrpSpPr>
      <p:grpSpPr>
        <a:xfrm>
          <a:off x="0" y="0"/>
          <a:ext cx="0" cy="0"/>
          <a:chOff x="0" y="0"/>
          <a:chExt cx="0" cy="0"/>
        </a:xfrm>
      </p:grpSpPr>
      <p:sp>
        <p:nvSpPr>
          <p:cNvPr id="296" name="Google Shape;296;p11"/>
          <p:cNvSpPr txBox="1"/>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297" name="Google Shape;297;p11"/>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rgbClr val="000000"/>
                </a:solidFill>
                <a:latin typeface="Montserrat"/>
                <a:ea typeface="Montserrat"/>
                <a:cs typeface="Montserrat"/>
                <a:sym typeface="Montserrat"/>
              </a:rPr>
              <a:t>Use Cases &amp; Testing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8" name="Google Shape;298;p11"/>
          <p:cNvSpPr txBox="1"/>
          <p:nvPr/>
        </p:nvSpPr>
        <p:spPr>
          <a:xfrm>
            <a:off x="452120" y="788035"/>
            <a:ext cx="10933430" cy="57359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alt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rPr>
              <a:t>USE CASES</a:t>
            </a:r>
            <a:endPar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rPr>
              <a:t>Wireless Sensor Networks (WSNs)</a:t>
            </a:r>
            <a:endPar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rPr>
              <a:t>Use Case: Sensors in remote or hard-to-reach places (e.g., agriculture or industrial monitoring) can use RF energy from nearby signals (like Wi-Fi) to power themselves.</a:t>
            </a:r>
            <a:endParaRPr lang="en-IN" alt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rPr>
              <a:t>Benefit: Reduces the need for batteries and manual maintenance.</a:t>
            </a: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rPr>
              <a:t> </a:t>
            </a:r>
            <a:r>
              <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rPr>
              <a:t>IoT Devices</a:t>
            </a:r>
            <a:endPar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rPr>
              <a:t>Use Case: Devices like smart home sensors can collect power from RF signals, extending their battery life or eliminating the need for charging.</a:t>
            </a: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rPr>
              <a:t>Benefit: Makes IoT devices more reliable and energy-efficient.</a:t>
            </a: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rPr>
              <a:t> </a:t>
            </a:r>
            <a:r>
              <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rPr>
              <a:t>Wearable Electronics</a:t>
            </a: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rPr>
              <a:t>Use Case: Fitness trackers and medical wearables can harvest energy from surrounding RF signals, reducing the need for frequent charging.</a:t>
            </a: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rPr>
              <a:t>Benefit: Increases convenience and usability for users.</a:t>
            </a: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rPr>
              <a:t> Smart Agriculture</a:t>
            </a: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rPr>
              <a:t>Use Case: Sensors in fields can be powered by RF signals to monitor soil and crops without needing battery replacements.</a:t>
            </a: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rPr>
              <a:t>Benefit: Saves time and cost for farmers by reducing manual maintenance.</a:t>
            </a: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rPr>
              <a:t> </a:t>
            </a:r>
            <a:r>
              <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rPr>
              <a:t>Medical Implants</a:t>
            </a:r>
            <a:endPar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rPr>
              <a:t>Use Case: Devices like pacemakers can be powered by RF energy, reducing the need for surgeries to replace batteries.</a:t>
            </a: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rPr>
              <a:t>Benefit: Improves patient safety and comfort.</a:t>
            </a: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rPr>
              <a:t> </a:t>
            </a:r>
            <a:r>
              <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rPr>
              <a:t>Asset Tracking</a:t>
            </a:r>
            <a:endPar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rPr>
              <a:t>Use Case: RFID tags or tracking devices on shipping containers can use RF energy to report their location without requiring batteries.</a:t>
            </a: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rPr>
              <a:t>Benefit: Allows real-time tracking without frequent battery changes.</a:t>
            </a: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endParaRPr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19685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4" name="Text Box 3"/>
          <p:cNvSpPr txBox="1"/>
          <p:nvPr/>
        </p:nvSpPr>
        <p:spPr>
          <a:xfrm>
            <a:off x="695325" y="845820"/>
            <a:ext cx="10154285" cy="5838190"/>
          </a:xfrm>
          <a:prstGeom prst="rect">
            <a:avLst/>
          </a:prstGeom>
          <a:noFill/>
        </p:spPr>
        <p:txBody>
          <a:bodyPr wrap="square" rtlCol="0">
            <a:noAutofit/>
          </a:bodyPr>
          <a:p>
            <a:r>
              <a:rPr lang="en-IN" altLang="en-US" b="1"/>
              <a:t>TEST CASES</a:t>
            </a:r>
            <a:endParaRPr lang="en-IN" altLang="en-US" b="1"/>
          </a:p>
          <a:p>
            <a:r>
              <a:rPr lang="en-IN" altLang="en-US" sz="1600" b="1"/>
              <a:t>Test Case: Impedance Matching</a:t>
            </a:r>
            <a:endParaRPr lang="en-IN" altLang="en-US" sz="1600" b="1"/>
          </a:p>
          <a:p>
            <a:r>
              <a:rPr lang="en-IN" altLang="en-US" sz="1600">
                <a:gradFill>
                  <a:gsLst>
                    <a:gs pos="0">
                      <a:srgbClr val="007BD3"/>
                    </a:gs>
                    <a:gs pos="100000">
                      <a:srgbClr val="034373"/>
                    </a:gs>
                  </a:gsLst>
                  <a:lin scaled="0"/>
                </a:gradFill>
              </a:rPr>
              <a:t>Objective</a:t>
            </a:r>
            <a:r>
              <a:rPr lang="en-IN" altLang="en-US" sz="1600"/>
              <a:t>: Ensure the antenna is well-tuned to collect RF energy efficiently.</a:t>
            </a:r>
            <a:endParaRPr lang="en-IN" altLang="en-US" sz="1600"/>
          </a:p>
          <a:p>
            <a:r>
              <a:rPr lang="en-IN" altLang="en-US" sz="1600">
                <a:solidFill>
                  <a:srgbClr val="00B0F0"/>
                </a:solidFill>
              </a:rPr>
              <a:t>Test</a:t>
            </a:r>
            <a:r>
              <a:rPr lang="en-IN" altLang="en-US" sz="1600"/>
              <a:t>: Adjust the antenna size to match the energy collection circuit. Check the reflection (S11) to see if it’s below -10 dB.</a:t>
            </a:r>
            <a:endParaRPr lang="en-IN" altLang="en-US" sz="1600"/>
          </a:p>
          <a:p>
            <a:r>
              <a:rPr lang="en-IN" altLang="en-US" sz="1600">
                <a:solidFill>
                  <a:srgbClr val="00B0F0"/>
                </a:solidFill>
              </a:rPr>
              <a:t>Expected Result</a:t>
            </a:r>
            <a:r>
              <a:rPr lang="en-IN" altLang="en-US" sz="1600"/>
              <a:t>: The antenna should collect energy effectively at the chosen frequency, with low reflection.</a:t>
            </a:r>
            <a:endParaRPr lang="en-IN" altLang="en-US" sz="1600"/>
          </a:p>
          <a:p>
            <a:r>
              <a:rPr lang="en-IN" altLang="en-US" sz="1600" b="1"/>
              <a:t>Test Case: Antenna Radiation Pattern</a:t>
            </a:r>
            <a:endParaRPr lang="en-IN" altLang="en-US" sz="1600" b="1"/>
          </a:p>
          <a:p>
            <a:r>
              <a:rPr lang="en-IN" altLang="en-US" sz="1600">
                <a:solidFill>
                  <a:srgbClr val="00B0F0"/>
                </a:solidFill>
              </a:rPr>
              <a:t>Objective</a:t>
            </a:r>
            <a:r>
              <a:rPr lang="en-IN" altLang="en-US" sz="1600"/>
              <a:t>: Test how the antenna radiates or collects energy from different directions.</a:t>
            </a:r>
            <a:endParaRPr lang="en-IN" altLang="en-US" sz="1600"/>
          </a:p>
          <a:p>
            <a:r>
              <a:rPr lang="en-IN" altLang="en-US" sz="1600">
                <a:solidFill>
                  <a:srgbClr val="00B0F0"/>
                </a:solidFill>
              </a:rPr>
              <a:t>Test:</a:t>
            </a:r>
            <a:r>
              <a:rPr lang="en-IN" altLang="en-US" sz="1600"/>
              <a:t> Simulate the radiation pattern of the antenna in HFSS.</a:t>
            </a:r>
            <a:endParaRPr lang="en-IN" altLang="en-US" sz="1600"/>
          </a:p>
          <a:p>
            <a:r>
              <a:rPr lang="en-IN" altLang="en-US" sz="1600">
                <a:solidFill>
                  <a:srgbClr val="00B0F0"/>
                </a:solidFill>
              </a:rPr>
              <a:t>Expected Result</a:t>
            </a:r>
            <a:r>
              <a:rPr lang="en-IN" altLang="en-US" sz="1600"/>
              <a:t>: The antenna should direct most of the energy toward the desired direction for better performance.</a:t>
            </a:r>
            <a:endParaRPr lang="en-IN" altLang="en-US" sz="1600"/>
          </a:p>
          <a:p>
            <a:r>
              <a:rPr lang="en-IN" altLang="en-US" sz="1600" b="1"/>
              <a:t>Test Case: Antenna Gain</a:t>
            </a:r>
            <a:endParaRPr lang="en-IN" altLang="en-US" sz="1600"/>
          </a:p>
          <a:p>
            <a:r>
              <a:rPr lang="en-IN" altLang="en-US" sz="1600">
                <a:solidFill>
                  <a:srgbClr val="00B0F0"/>
                </a:solidFill>
              </a:rPr>
              <a:t>Objective</a:t>
            </a:r>
            <a:r>
              <a:rPr lang="en-IN" altLang="en-US" sz="1600"/>
              <a:t>: Verify the antenna’s ability to focus energy in a specific direction (directional gain).</a:t>
            </a:r>
            <a:endParaRPr lang="en-IN" altLang="en-US" sz="1600"/>
          </a:p>
          <a:p>
            <a:r>
              <a:rPr lang="en-IN" altLang="en-US" sz="1600">
                <a:solidFill>
                  <a:srgbClr val="00B0F0"/>
                </a:solidFill>
              </a:rPr>
              <a:t>Test</a:t>
            </a:r>
            <a:r>
              <a:rPr lang="en-IN" altLang="en-US" sz="1600"/>
              <a:t>: Simulate the antenna's far-field radiation pattern in HFSS and calculate the gain (in dBi).</a:t>
            </a:r>
            <a:endParaRPr lang="en-IN" altLang="en-US" sz="1600"/>
          </a:p>
          <a:p>
            <a:r>
              <a:rPr lang="en-IN" altLang="en-US" sz="1600">
                <a:solidFill>
                  <a:srgbClr val="00B0F0"/>
                </a:solidFill>
              </a:rPr>
              <a:t>Expected Result: </a:t>
            </a:r>
            <a:r>
              <a:rPr lang="en-IN" altLang="en-US" sz="1600"/>
              <a:t>The antenna should have a gain of 5–10 dBi or higher in the main direction to ensure efficient energy harvesting in that direction.</a:t>
            </a:r>
            <a:endParaRPr lang="en-IN" altLang="en-US" sz="1600"/>
          </a:p>
          <a:p>
            <a:r>
              <a:rPr lang="en-IN" altLang="en-US" sz="1600" b="1"/>
              <a:t>Test Case: Gain vs Frequency</a:t>
            </a:r>
            <a:endParaRPr lang="en-IN" altLang="en-US" sz="1600" b="1"/>
          </a:p>
          <a:p>
            <a:r>
              <a:rPr lang="en-IN" altLang="en-US" sz="1600">
                <a:solidFill>
                  <a:srgbClr val="00B0F0"/>
                </a:solidFill>
              </a:rPr>
              <a:t>Objective</a:t>
            </a:r>
            <a:r>
              <a:rPr lang="en-IN" altLang="en-US" sz="1600"/>
              <a:t>: Test how the antenna gain varies over different frequencies.</a:t>
            </a:r>
            <a:endParaRPr lang="en-IN" altLang="en-US" sz="1600"/>
          </a:p>
          <a:p>
            <a:r>
              <a:rPr lang="en-IN" altLang="en-US" sz="1600">
                <a:solidFill>
                  <a:srgbClr val="00B0F0"/>
                </a:solidFill>
              </a:rPr>
              <a:t>Test</a:t>
            </a:r>
            <a:r>
              <a:rPr lang="en-IN" altLang="en-US" sz="1600"/>
              <a:t>: Simulate the gain across a range of frequencies (e.g., 900 MHz to 2.4 GHz).</a:t>
            </a:r>
            <a:endParaRPr lang="en-IN" altLang="en-US" sz="1600"/>
          </a:p>
          <a:p>
            <a:r>
              <a:rPr lang="en-IN" altLang="en-US" sz="1600">
                <a:solidFill>
                  <a:srgbClr val="00B0F0"/>
                </a:solidFill>
              </a:rPr>
              <a:t>Expected Result: </a:t>
            </a:r>
            <a:r>
              <a:rPr lang="en-IN" altLang="en-US" sz="1600"/>
              <a:t>The antenna should maintain relatively high gain across the desired frequency range, with minimal loss in performance.</a:t>
            </a:r>
            <a:endParaRPr lang="en-IN" altLang="en-US" sz="1600"/>
          </a:p>
          <a:p>
            <a:endParaRPr lang="en-IN" altLang="en-US"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303" name="Shape 303"/>
        <p:cNvGrpSpPr/>
        <p:nvPr/>
      </p:nvGrpSpPr>
      <p:grpSpPr>
        <a:xfrm>
          <a:off x="0" y="0"/>
          <a:ext cx="0" cy="0"/>
          <a:chOff x="0" y="0"/>
          <a:chExt cx="0" cy="0"/>
        </a:xfrm>
      </p:grpSpPr>
      <p:sp>
        <p:nvSpPr>
          <p:cNvPr id="304" name="Google Shape;304;p12"/>
          <p:cNvSpPr txBox="1"/>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305" name="Google Shape;305;p12"/>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rgbClr val="000000"/>
                </a:solidFill>
                <a:latin typeface="Montserrat"/>
                <a:ea typeface="Montserrat"/>
                <a:cs typeface="Montserrat"/>
                <a:sym typeface="Montserrat"/>
              </a:rPr>
              <a:t>Implementation and Results – Iteration 1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06" name="Google Shape;306;p12"/>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rPr>
              <a:t>Iteration 1 : Results</a:t>
            </a:r>
            <a:endPar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Clr>
                <a:srgbClr val="000000"/>
              </a:buClr>
              <a:buSzPts val="1400"/>
              <a:buFont typeface="Arial" panose="020B0604020202020204"/>
              <a:buNone/>
            </a:pPr>
            <a:endPar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IN" alt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rPr>
              <a:t>RECTANGULAR MICROSTRIP PATCH ANTENNA:</a:t>
            </a:r>
            <a:endPar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rPr>
              <a:t> </a:t>
            </a:r>
            <a:endPar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19685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endParaRPr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p:txBody>
      </p:sp>
      <p:pic>
        <p:nvPicPr>
          <p:cNvPr id="2" name="Picture 1"/>
          <p:cNvPicPr>
            <a:picLocks noChangeAspect="1"/>
          </p:cNvPicPr>
          <p:nvPr/>
        </p:nvPicPr>
        <p:blipFill>
          <a:blip r:embed="rId1"/>
          <a:stretch>
            <a:fillRect/>
          </a:stretch>
        </p:blipFill>
        <p:spPr>
          <a:xfrm>
            <a:off x="438150" y="1986280"/>
            <a:ext cx="5709285" cy="3336290"/>
          </a:xfrm>
          <a:prstGeom prst="rect">
            <a:avLst/>
          </a:prstGeom>
        </p:spPr>
      </p:pic>
      <p:pic>
        <p:nvPicPr>
          <p:cNvPr id="3" name="Picture 2"/>
          <p:cNvPicPr>
            <a:picLocks noChangeAspect="1"/>
          </p:cNvPicPr>
          <p:nvPr/>
        </p:nvPicPr>
        <p:blipFill>
          <a:blip r:embed="rId2"/>
          <a:stretch>
            <a:fillRect/>
          </a:stretch>
        </p:blipFill>
        <p:spPr>
          <a:xfrm>
            <a:off x="6378575" y="2168525"/>
            <a:ext cx="5400675" cy="31540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10" name="Shape 310"/>
        <p:cNvGrpSpPr/>
        <p:nvPr/>
      </p:nvGrpSpPr>
      <p:grpSpPr>
        <a:xfrm>
          <a:off x="0" y="0"/>
          <a:ext cx="0" cy="0"/>
          <a:chOff x="0" y="0"/>
          <a:chExt cx="0" cy="0"/>
        </a:xfrm>
      </p:grpSpPr>
      <p:sp>
        <p:nvSpPr>
          <p:cNvPr id="311" name="Google Shape;311;p13"/>
          <p:cNvSpPr txBox="1"/>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312" name="Google Shape;312;p1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rgbClr val="000000"/>
                </a:solidFill>
                <a:latin typeface="Montserrat"/>
                <a:ea typeface="Montserrat"/>
                <a:cs typeface="Montserrat"/>
                <a:sym typeface="Montserrat"/>
              </a:rPr>
              <a:t>Implementation and Results – Iteration 2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3" name="Google Shape;313;p13"/>
          <p:cNvSpPr txBox="1"/>
          <p:nvPr/>
        </p:nvSpPr>
        <p:spPr>
          <a:xfrm>
            <a:off x="407833" y="908997"/>
            <a:ext cx="11326761" cy="573576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rPr>
              <a:t>Iteration :  </a:t>
            </a:r>
            <a:endPar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19685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endParaRPr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p:txBody>
      </p:sp>
      <p:pic>
        <p:nvPicPr>
          <p:cNvPr id="1" name="Picture 0"/>
          <p:cNvPicPr>
            <a:picLocks noChangeAspect="1"/>
          </p:cNvPicPr>
          <p:nvPr/>
        </p:nvPicPr>
        <p:blipFill>
          <a:blip r:embed="rId1"/>
          <a:srcRect l="9627" t="-2470" r="16590"/>
          <a:stretch>
            <a:fillRect/>
          </a:stretch>
        </p:blipFill>
        <p:spPr>
          <a:xfrm>
            <a:off x="695325" y="1340485"/>
            <a:ext cx="5328920" cy="4321175"/>
          </a:xfrm>
          <a:prstGeom prst="rect">
            <a:avLst/>
          </a:prstGeom>
        </p:spPr>
      </p:pic>
      <p:pic>
        <p:nvPicPr>
          <p:cNvPr id="2" name="Picture 1"/>
          <p:cNvPicPr>
            <a:picLocks noChangeAspect="1"/>
          </p:cNvPicPr>
          <p:nvPr/>
        </p:nvPicPr>
        <p:blipFill>
          <a:blip r:embed="rId2"/>
          <a:stretch>
            <a:fillRect/>
          </a:stretch>
        </p:blipFill>
        <p:spPr>
          <a:xfrm>
            <a:off x="5951855" y="2276475"/>
            <a:ext cx="5760720" cy="32213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17" name="Shape 317"/>
        <p:cNvGrpSpPr/>
        <p:nvPr/>
      </p:nvGrpSpPr>
      <p:grpSpPr>
        <a:xfrm>
          <a:off x="0" y="0"/>
          <a:ext cx="0" cy="0"/>
          <a:chOff x="0" y="0"/>
          <a:chExt cx="0" cy="0"/>
        </a:xfrm>
      </p:grpSpPr>
      <p:sp>
        <p:nvSpPr>
          <p:cNvPr id="318" name="Google Shape;318;p14"/>
          <p:cNvSpPr txBox="1"/>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319" name="Google Shape;319;p14"/>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rgbClr val="000000"/>
                </a:solidFill>
                <a:latin typeface="Montserrat"/>
                <a:ea typeface="Montserrat"/>
                <a:cs typeface="Montserrat"/>
                <a:sym typeface="Montserrat"/>
              </a:rPr>
              <a:t>Implementation and Results – Iteration 3 (Optional)</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0" name="Google Shape;320;p14"/>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rPr>
              <a:t>Iteration : Results </a:t>
            </a:r>
            <a:endPar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rPr>
              <a:t> </a:t>
            </a:r>
            <a:r>
              <a:rPr lang="en-IN" alt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rPr>
              <a:t>CIRCULARLY POLARIZED MICROSTRIP ANTENNA:</a:t>
            </a:r>
            <a:r>
              <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rPr>
              <a:t> </a:t>
            </a:r>
            <a:endPar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19685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endParaRPr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p:txBody>
      </p:sp>
      <p:pic>
        <p:nvPicPr>
          <p:cNvPr id="1" name="Picture 0"/>
          <p:cNvPicPr>
            <a:picLocks noChangeAspect="1"/>
          </p:cNvPicPr>
          <p:nvPr/>
        </p:nvPicPr>
        <p:blipFill>
          <a:blip r:embed="rId1"/>
          <a:stretch>
            <a:fillRect/>
          </a:stretch>
        </p:blipFill>
        <p:spPr>
          <a:xfrm>
            <a:off x="551180" y="1651000"/>
            <a:ext cx="4705350" cy="3556000"/>
          </a:xfrm>
          <a:prstGeom prst="rect">
            <a:avLst/>
          </a:prstGeom>
        </p:spPr>
      </p:pic>
      <p:pic>
        <p:nvPicPr>
          <p:cNvPr id="2" name="Picture 1"/>
          <p:cNvPicPr>
            <a:picLocks noChangeAspect="1"/>
          </p:cNvPicPr>
          <p:nvPr/>
        </p:nvPicPr>
        <p:blipFill>
          <a:blip r:embed="rId2"/>
          <a:stretch>
            <a:fillRect/>
          </a:stretch>
        </p:blipFill>
        <p:spPr>
          <a:xfrm>
            <a:off x="6744335" y="1700530"/>
            <a:ext cx="3962400" cy="34226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4" name="Text Box 3"/>
          <p:cNvSpPr txBox="1"/>
          <p:nvPr/>
        </p:nvSpPr>
        <p:spPr>
          <a:xfrm>
            <a:off x="354965" y="836295"/>
            <a:ext cx="4744720" cy="423545"/>
          </a:xfrm>
          <a:prstGeom prst="rect">
            <a:avLst/>
          </a:prstGeom>
          <a:noFill/>
        </p:spPr>
        <p:txBody>
          <a:bodyPr wrap="square" rtlCol="0">
            <a:noAutofit/>
          </a:bodyPr>
          <a:p>
            <a:r>
              <a:rPr lang="en-US" b="1">
                <a:latin typeface="Verdana" panose="020B0604030504040204"/>
                <a:ea typeface="Verdana" panose="020B0604030504040204"/>
                <a:cs typeface="Verdana" panose="020B0604030504040204"/>
                <a:sym typeface="Verdana" panose="020B0604030504040204"/>
              </a:rPr>
              <a:t>Iteration</a:t>
            </a:r>
            <a:r>
              <a:rPr lang="en-IN" altLang="en-US" b="1">
                <a:latin typeface="Verdana" panose="020B0604030504040204"/>
                <a:ea typeface="Verdana" panose="020B0604030504040204"/>
                <a:cs typeface="Verdana" panose="020B0604030504040204"/>
                <a:sym typeface="Verdana" panose="020B0604030504040204"/>
              </a:rPr>
              <a:t>:</a:t>
            </a:r>
            <a:endParaRPr lang="en-IN" altLang="en-US" b="1">
              <a:latin typeface="Verdana" panose="020B0604030504040204"/>
              <a:ea typeface="Verdana" panose="020B0604030504040204"/>
              <a:cs typeface="Verdana" panose="020B0604030504040204"/>
              <a:sym typeface="Verdana" panose="020B0604030504040204"/>
            </a:endParaRPr>
          </a:p>
        </p:txBody>
      </p:sp>
      <p:pic>
        <p:nvPicPr>
          <p:cNvPr id="5" name="Picture 4"/>
          <p:cNvPicPr>
            <a:picLocks noChangeAspect="1"/>
          </p:cNvPicPr>
          <p:nvPr/>
        </p:nvPicPr>
        <p:blipFill>
          <a:blip r:embed="rId1"/>
          <a:stretch>
            <a:fillRect/>
          </a:stretch>
        </p:blipFill>
        <p:spPr>
          <a:xfrm>
            <a:off x="407670" y="1772285"/>
            <a:ext cx="5383530" cy="3732530"/>
          </a:xfrm>
          <a:prstGeom prst="rect">
            <a:avLst/>
          </a:prstGeom>
        </p:spPr>
      </p:pic>
      <p:pic>
        <p:nvPicPr>
          <p:cNvPr id="6" name="Picture 5"/>
          <p:cNvPicPr>
            <a:picLocks noChangeAspect="1"/>
          </p:cNvPicPr>
          <p:nvPr/>
        </p:nvPicPr>
        <p:blipFill>
          <a:blip r:embed="rId2"/>
          <a:stretch>
            <a:fillRect/>
          </a:stretch>
        </p:blipFill>
        <p:spPr>
          <a:xfrm>
            <a:off x="6096000" y="1988820"/>
            <a:ext cx="5847080" cy="30429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324" name="Shape 324"/>
        <p:cNvGrpSpPr/>
        <p:nvPr/>
      </p:nvGrpSpPr>
      <p:grpSpPr>
        <a:xfrm>
          <a:off x="0" y="0"/>
          <a:ext cx="0" cy="0"/>
          <a:chOff x="0" y="0"/>
          <a:chExt cx="0" cy="0"/>
        </a:xfrm>
      </p:grpSpPr>
      <p:sp>
        <p:nvSpPr>
          <p:cNvPr id="325" name="Google Shape;325;p15"/>
          <p:cNvSpPr txBox="1"/>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326" name="Google Shape;326;p15"/>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rgbClr val="000000"/>
                </a:solidFill>
                <a:latin typeface="Montserrat"/>
                <a:ea typeface="Montserrat"/>
                <a:cs typeface="Montserrat"/>
                <a:sym typeface="Montserrat"/>
              </a:rPr>
              <a:t>Contribution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7" name="Google Shape;327;p15"/>
          <p:cNvSpPr txBox="1"/>
          <p:nvPr/>
        </p:nvSpPr>
        <p:spPr>
          <a:xfrm>
            <a:off x="452120" y="788035"/>
            <a:ext cx="8648065" cy="57359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rPr>
              <a:t>Team Progress and Movement</a:t>
            </a:r>
            <a:endPar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rPr>
              <a:t>Our team has made significant progress, though the project is still ongoing:</a:t>
            </a: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rPr>
              <a:t>Antenna Design and Simulation: We have completed the initial design and simulation of the rectangular patch antenna (2.45 GHz) using HFSS software. Work on the circular patch antenna (3 GHz) is still in progress.</a:t>
            </a: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rPr>
              <a:t>Research and References: Team members have gathered several key research papers that are helping us refine our designs and improve antenna performance.</a:t>
            </a: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rPr>
              <a:t>Resource Management: We have successfully obtained the necessary tools and software to carry out the simulations. Additional materials are being sourced for the next phase of the project.</a:t>
            </a: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rPr>
              <a:t>Presentation and Report Preparation: Preliminary work on the final report and presentation has begun, but these deliverables will be finalized once the antenna simulations are completed.</a:t>
            </a: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r>
              <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rPr>
              <a:t>While we've achieved several key milestones, more work is needed to complete the remaining tasks.</a:t>
            </a: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19685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19685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6" name="Text Box 5"/>
          <p:cNvSpPr txBox="1"/>
          <p:nvPr/>
        </p:nvSpPr>
        <p:spPr>
          <a:xfrm>
            <a:off x="2073275" y="905510"/>
            <a:ext cx="8208645" cy="4342765"/>
          </a:xfrm>
          <a:prstGeom prst="rect">
            <a:avLst/>
          </a:prstGeom>
          <a:noFill/>
        </p:spPr>
        <p:txBody>
          <a:bodyPr wrap="square" rtlCol="0" anchor="t">
            <a:noAutofit/>
          </a:bodyPr>
          <a:p>
            <a:pPr marL="0" marR="0" lvl="0" indent="0" algn="l" rtl="0">
              <a:lnSpc>
                <a:spcPct val="100000"/>
              </a:lnSpc>
              <a:spcBef>
                <a:spcPts val="0"/>
              </a:spcBef>
              <a:spcAft>
                <a:spcPts val="0"/>
              </a:spcAft>
              <a:buClr>
                <a:srgbClr val="000000"/>
              </a:buClr>
              <a:buSzPts val="1400"/>
              <a:buFont typeface="Arial" panose="020B0604020202020204"/>
              <a:buNone/>
            </a:pPr>
            <a:r>
              <a:rPr lang="en-US" b="1">
                <a:latin typeface="Verdana" panose="020B0604030504040204"/>
                <a:ea typeface="Verdana" panose="020B0604030504040204"/>
                <a:cs typeface="Verdana" panose="020B0604030504040204"/>
                <a:sym typeface="Verdana" panose="020B0604030504040204"/>
              </a:rPr>
              <a:t>Individual Contribution </a:t>
            </a:r>
            <a:endPar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3" indent="0" algn="l" rtl="0">
              <a:lnSpc>
                <a:spcPct val="100000"/>
              </a:lnSpc>
              <a:spcBef>
                <a:spcPts val="0"/>
              </a:spcBef>
              <a:spcAft>
                <a:spcPts val="0"/>
              </a:spcAft>
              <a:buFont typeface="Arial" panose="020B0604020202020204" pitchFamily="34" charset="0"/>
              <a:buNone/>
            </a:pPr>
            <a:r>
              <a:rPr lang="en-US">
                <a:latin typeface="Verdana" panose="020B0604030504040204"/>
                <a:ea typeface="Verdana" panose="020B0604030504040204"/>
                <a:cs typeface="Verdana" panose="020B0604030504040204"/>
                <a:sym typeface="Verdana" panose="020B0604030504040204"/>
              </a:rPr>
              <a:t>Key contributions: </a:t>
            </a:r>
            <a:r>
              <a:rPr lang="en-IN" altLang="en-US">
                <a:latin typeface="Verdana" panose="020B0604030504040204"/>
                <a:ea typeface="Verdana" panose="020B0604030504040204"/>
                <a:cs typeface="Verdana" panose="020B0604030504040204"/>
                <a:sym typeface="Verdana" panose="020B0604030504040204"/>
              </a:rPr>
              <a:t>P.A.SRUTHI</a:t>
            </a:r>
            <a:endParaRPr lang="en-IN" alt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3" indent="-285750" algn="l" rtl="0">
              <a:lnSpc>
                <a:spcPct val="100000"/>
              </a:lnSpc>
              <a:spcBef>
                <a:spcPts val="0"/>
              </a:spcBef>
              <a:spcAft>
                <a:spcPts val="0"/>
              </a:spcAft>
              <a:buFont typeface="Arial" panose="020B0604020202020204" pitchFamily="34" charset="0"/>
              <a:buChar char="•"/>
            </a:pPr>
            <a:r>
              <a:rPr lang="en-IN" altLang="en-US">
                <a:latin typeface="Verdana" panose="020B0604030504040204"/>
                <a:ea typeface="Verdana" panose="020B0604030504040204"/>
                <a:cs typeface="Verdana" panose="020B0604030504040204"/>
                <a:sym typeface="Verdana" panose="020B0604030504040204"/>
              </a:rPr>
              <a:t>Completed the design and simulation of the rectangular patch antenna at 2.45 GHz and the circular patch antenna at 3 GHz using HFSS software</a:t>
            </a:r>
            <a:endParaRPr lang="en-IN" alt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3" indent="-285750" algn="l" rtl="0">
              <a:lnSpc>
                <a:spcPct val="100000"/>
              </a:lnSpc>
              <a:spcBef>
                <a:spcPts val="0"/>
              </a:spcBef>
              <a:spcAft>
                <a:spcPts val="0"/>
              </a:spcAft>
              <a:buFont typeface="Arial" panose="020B0604020202020204" pitchFamily="34" charset="0"/>
              <a:buChar char="•"/>
            </a:pPr>
            <a:r>
              <a:rPr lang="en-IN" altLang="en-US">
                <a:latin typeface="Verdana" panose="020B0604030504040204"/>
                <a:ea typeface="Verdana" panose="020B0604030504040204"/>
                <a:cs typeface="Verdana" panose="020B0604030504040204"/>
                <a:sym typeface="Verdana" panose="020B0604030504040204"/>
              </a:rPr>
              <a:t>prepared a final presentation PPT and poster</a:t>
            </a:r>
            <a:endParaRPr lang="en-IN" alt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3" indent="-285750" algn="l" rtl="0">
              <a:lnSpc>
                <a:spcPct val="100000"/>
              </a:lnSpc>
              <a:spcBef>
                <a:spcPts val="0"/>
              </a:spcBef>
              <a:spcAft>
                <a:spcPts val="0"/>
              </a:spcAft>
              <a:buFont typeface="Arial" panose="020B0604020202020204" pitchFamily="34" charset="0"/>
              <a:buChar char="•"/>
            </a:pPr>
            <a:r>
              <a:rPr lang="en-IN" altLang="en-US">
                <a:latin typeface="Verdana" panose="020B0604030504040204"/>
                <a:ea typeface="Verdana" panose="020B0604030504040204"/>
                <a:cs typeface="Verdana" panose="020B0604030504040204"/>
                <a:sym typeface="Verdana" panose="020B0604030504040204"/>
              </a:rPr>
              <a:t>collected the reference papers for the further designing of antenna</a:t>
            </a: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285750" algn="l" rtl="0">
              <a:lnSpc>
                <a:spcPct val="100000"/>
              </a:lnSpc>
              <a:spcBef>
                <a:spcPts val="0"/>
              </a:spcBef>
              <a:spcAft>
                <a:spcPts val="0"/>
              </a:spcAft>
              <a:buClr>
                <a:srgbClr val="000000"/>
              </a:buClr>
              <a:buSzPts val="1400"/>
              <a:buFont typeface="Arial" panose="020B0604020202020204"/>
              <a:buChar char="•"/>
            </a:pP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3" indent="0" algn="l" rtl="0">
              <a:lnSpc>
                <a:spcPct val="100000"/>
              </a:lnSpc>
              <a:spcBef>
                <a:spcPts val="0"/>
              </a:spcBef>
              <a:spcAft>
                <a:spcPts val="0"/>
              </a:spcAft>
              <a:buNone/>
            </a:pPr>
            <a:r>
              <a:rPr lang="en-US">
                <a:latin typeface="Verdana" panose="020B0604030504040204"/>
                <a:ea typeface="Verdana" panose="020B0604030504040204"/>
                <a:cs typeface="Verdana" panose="020B0604030504040204"/>
                <a:sym typeface="Verdana" panose="020B0604030504040204"/>
              </a:rPr>
              <a:t>Key contributions: </a:t>
            </a:r>
            <a:r>
              <a:rPr lang="en-IN" altLang="en-US">
                <a:latin typeface="Verdana" panose="020B0604030504040204"/>
                <a:ea typeface="Verdana" panose="020B0604030504040204"/>
                <a:cs typeface="Verdana" panose="020B0604030504040204"/>
                <a:sym typeface="Verdana" panose="020B0604030504040204"/>
              </a:rPr>
              <a:t>D.ASHA BEE</a:t>
            </a:r>
            <a:r>
              <a:rPr lang="en-US">
                <a:latin typeface="Verdana" panose="020B0604030504040204"/>
                <a:ea typeface="Verdana" panose="020B0604030504040204"/>
                <a:cs typeface="Verdana" panose="020B0604030504040204"/>
                <a:sym typeface="Verdana" panose="020B0604030504040204"/>
              </a:rPr>
              <a:t> </a:t>
            </a: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3" indent="-285750" algn="l" rtl="0">
              <a:lnSpc>
                <a:spcPct val="100000"/>
              </a:lnSpc>
              <a:spcBef>
                <a:spcPts val="0"/>
              </a:spcBef>
              <a:spcAft>
                <a:spcPts val="0"/>
              </a:spcAft>
              <a:buFont typeface="Arial" panose="020B0604020202020204" pitchFamily="34" charset="0"/>
              <a:buChar char="•"/>
            </a:pPr>
            <a:r>
              <a:rPr lang="en-IN" altLang="en-US">
                <a:latin typeface="Verdana" panose="020B0604030504040204"/>
                <a:ea typeface="Verdana" panose="020B0604030504040204"/>
                <a:cs typeface="Verdana" panose="020B0604030504040204"/>
                <a:sym typeface="Verdana" panose="020B0604030504040204"/>
              </a:rPr>
              <a:t>collected the reference paperes for the further designing of antenna</a:t>
            </a:r>
            <a:endParaRPr lang="en-IN" alt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3" indent="-285750" algn="l" rtl="0">
              <a:lnSpc>
                <a:spcPct val="100000"/>
              </a:lnSpc>
              <a:spcBef>
                <a:spcPts val="0"/>
              </a:spcBef>
              <a:spcAft>
                <a:spcPts val="0"/>
              </a:spcAft>
              <a:buFont typeface="Arial" panose="020B0604020202020204" pitchFamily="34" charset="0"/>
              <a:buChar char="•"/>
            </a:pPr>
            <a:r>
              <a:rPr lang="en-IN" altLang="en-US">
                <a:latin typeface="Verdana" panose="020B0604030504040204"/>
                <a:ea typeface="Verdana" panose="020B0604030504040204"/>
                <a:cs typeface="Verdana" panose="020B0604030504040204"/>
                <a:sym typeface="Verdana" panose="020B0604030504040204"/>
              </a:rPr>
              <a:t>helped for the resourses providing for the project</a:t>
            </a:r>
            <a:endParaRPr lang="en-IN" alt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3" indent="-285750" algn="l" rtl="0">
              <a:lnSpc>
                <a:spcPct val="100000"/>
              </a:lnSpc>
              <a:spcBef>
                <a:spcPts val="0"/>
              </a:spcBef>
              <a:spcAft>
                <a:spcPts val="0"/>
              </a:spcAft>
              <a:buFont typeface="Arial" panose="020B0604020202020204" pitchFamily="34" charset="0"/>
              <a:buChar char="•"/>
            </a:pPr>
            <a:r>
              <a:rPr lang="en-IN" altLang="en-US">
                <a:latin typeface="Verdana" panose="020B0604030504040204"/>
                <a:ea typeface="Verdana" panose="020B0604030504040204"/>
                <a:cs typeface="Verdana" panose="020B0604030504040204"/>
                <a:sym typeface="Verdana" panose="020B0604030504040204"/>
              </a:rPr>
              <a:t>Designed the circular patch antenna at 3 GHz using HFSS software</a:t>
            </a:r>
            <a:endParaRPr lang="en-IN" alt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3" indent="-285750" algn="l" rtl="0">
              <a:lnSpc>
                <a:spcPct val="100000"/>
              </a:lnSpc>
              <a:spcBef>
                <a:spcPts val="0"/>
              </a:spcBef>
              <a:spcAft>
                <a:spcPts val="0"/>
              </a:spcAft>
              <a:buFont typeface="Arial" panose="020B0604020202020204" pitchFamily="34" charset="0"/>
              <a:buChar char="•"/>
            </a:pP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1" indent="-285750" algn="l" rtl="0">
              <a:lnSpc>
                <a:spcPct val="100000"/>
              </a:lnSpc>
              <a:spcBef>
                <a:spcPts val="0"/>
              </a:spcBef>
              <a:spcAft>
                <a:spcPts val="0"/>
              </a:spcAft>
              <a:buClr>
                <a:srgbClr val="000000"/>
              </a:buClr>
              <a:buSzPts val="1400"/>
              <a:buFont typeface="Arial" panose="020B0604020202020204"/>
              <a:buChar char="•"/>
            </a:pP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3" indent="0" algn="l" rtl="0">
              <a:lnSpc>
                <a:spcPct val="100000"/>
              </a:lnSpc>
              <a:spcBef>
                <a:spcPts val="0"/>
              </a:spcBef>
              <a:spcAft>
                <a:spcPts val="0"/>
              </a:spcAft>
              <a:buNone/>
            </a:pPr>
            <a:r>
              <a:rPr lang="en-US">
                <a:latin typeface="Verdana" panose="020B0604030504040204"/>
                <a:ea typeface="Verdana" panose="020B0604030504040204"/>
                <a:cs typeface="Verdana" panose="020B0604030504040204"/>
                <a:sym typeface="Verdana" panose="020B0604030504040204"/>
              </a:rPr>
              <a:t>Key contribu</a:t>
            </a:r>
            <a:r>
              <a:rPr lang="en-IN" altLang="en-US">
                <a:latin typeface="Verdana" panose="020B0604030504040204"/>
                <a:ea typeface="Verdana" panose="020B0604030504040204"/>
                <a:cs typeface="Verdana" panose="020B0604030504040204"/>
                <a:sym typeface="Verdana" panose="020B0604030504040204"/>
              </a:rPr>
              <a:t>tion: G.DHATHRI</a:t>
            </a:r>
            <a:r>
              <a:rPr lang="en-US">
                <a:latin typeface="Verdana" panose="020B0604030504040204"/>
                <a:ea typeface="Verdana" panose="020B0604030504040204"/>
                <a:cs typeface="Verdana" panose="020B0604030504040204"/>
                <a:sym typeface="Verdana" panose="020B0604030504040204"/>
              </a:rPr>
              <a:t> </a:t>
            </a: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3" indent="-285750" algn="l" rtl="0">
              <a:lnSpc>
                <a:spcPct val="100000"/>
              </a:lnSpc>
              <a:spcBef>
                <a:spcPts val="0"/>
              </a:spcBef>
              <a:spcAft>
                <a:spcPts val="0"/>
              </a:spcAft>
              <a:buClr>
                <a:srgbClr val="000000"/>
              </a:buClr>
              <a:buSzPts val="1400"/>
              <a:buFont typeface="Arial" panose="020B0604020202020204"/>
              <a:buChar char="•"/>
            </a:pPr>
            <a:r>
              <a:rPr lang="en-IN" altLang="en-US">
                <a:latin typeface="Verdana" panose="020B0604030504040204"/>
                <a:ea typeface="Verdana" panose="020B0604030504040204"/>
                <a:cs typeface="Verdana" panose="020B0604030504040204"/>
                <a:sym typeface="Verdana" panose="020B0604030504040204"/>
              </a:rPr>
              <a:t>Designed the circular patch antenna at 3 GHz using HFSS software</a:t>
            </a:r>
            <a:endParaRPr lang="en-IN" altLang="en-US">
              <a:latin typeface="Verdana" panose="020B0604030504040204"/>
              <a:ea typeface="Verdana" panose="020B0604030504040204"/>
              <a:cs typeface="Verdana" panose="020B0604030504040204"/>
              <a:sym typeface="Verdana" panose="020B0604030504040204"/>
            </a:endParaRPr>
          </a:p>
          <a:p>
            <a:pPr marL="0" marR="0" lvl="3" indent="-285750" algn="l" rtl="0">
              <a:lnSpc>
                <a:spcPct val="100000"/>
              </a:lnSpc>
              <a:spcBef>
                <a:spcPts val="0"/>
              </a:spcBef>
              <a:spcAft>
                <a:spcPts val="0"/>
              </a:spcAft>
              <a:buClr>
                <a:srgbClr val="000000"/>
              </a:buClr>
              <a:buSzPts val="1400"/>
              <a:buFont typeface="Arial" panose="020B0604020202020204"/>
              <a:buChar char="•"/>
            </a:pPr>
            <a:r>
              <a:rPr lang="en-IN" altLang="en-US">
                <a:latin typeface="Verdana" panose="020B0604030504040204"/>
                <a:ea typeface="Verdana" panose="020B0604030504040204"/>
                <a:cs typeface="Verdana" panose="020B0604030504040204"/>
                <a:sym typeface="Verdana" panose="020B0604030504040204"/>
              </a:rPr>
              <a:t>collected reference papers for the antenna designing</a:t>
            </a:r>
            <a:endParaRPr lang="en-IN" altLang="en-US">
              <a:latin typeface="Verdana" panose="020B0604030504040204"/>
              <a:ea typeface="Verdana" panose="020B0604030504040204"/>
              <a:cs typeface="Verdana" panose="020B0604030504040204"/>
              <a:sym typeface="Verdana" panose="020B0604030504040204"/>
            </a:endParaRPr>
          </a:p>
          <a:p>
            <a:pPr marL="0" marR="0" lvl="3" indent="-285750" algn="l" rtl="0">
              <a:lnSpc>
                <a:spcPct val="100000"/>
              </a:lnSpc>
              <a:spcBef>
                <a:spcPts val="0"/>
              </a:spcBef>
              <a:spcAft>
                <a:spcPts val="0"/>
              </a:spcAft>
              <a:buClr>
                <a:srgbClr val="000000"/>
              </a:buClr>
              <a:buSzPts val="1400"/>
              <a:buFont typeface="Arial" panose="020B0604020202020204"/>
              <a:buChar char="•"/>
            </a:pPr>
            <a:r>
              <a:rPr lang="en-IN" altLang="en-US">
                <a:latin typeface="Verdana" panose="020B0604030504040204"/>
                <a:ea typeface="Verdana" panose="020B0604030504040204"/>
                <a:cs typeface="Verdana" panose="020B0604030504040204"/>
                <a:sym typeface="Verdana" panose="020B0604030504040204"/>
              </a:rPr>
              <a:t>prepared final report of the project</a:t>
            </a: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196850" algn="l" rtl="0">
              <a:lnSpc>
                <a:spcPct val="100000"/>
              </a:lnSpc>
              <a:spcBef>
                <a:spcPts val="0"/>
              </a:spcBef>
              <a:spcAft>
                <a:spcPts val="0"/>
              </a:spcAft>
              <a:buClr>
                <a:srgbClr val="000000"/>
              </a:buClr>
              <a:buSzPts val="1400"/>
              <a:buFont typeface="Arial" panose="020B0604020202020204"/>
              <a:buNone/>
            </a:pPr>
            <a:endParaRPr lang="en-US"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12" name="Shape 112"/>
        <p:cNvGrpSpPr/>
        <p:nvPr/>
      </p:nvGrpSpPr>
      <p:grpSpPr>
        <a:xfrm>
          <a:off x="0" y="0"/>
          <a:ext cx="0" cy="0"/>
          <a:chOff x="0" y="0"/>
          <a:chExt cx="0" cy="0"/>
        </a:xfrm>
      </p:grpSpPr>
      <p:pic>
        <p:nvPicPr>
          <p:cNvPr id="113" name="Google Shape;113;p76"/>
          <p:cNvPicPr preferRelativeResize="0"/>
          <p:nvPr/>
        </p:nvPicPr>
        <p:blipFill rotWithShape="1">
          <a:blip r:embed="rId1"/>
          <a:srcRect l="22326" t="32664" r="11835" b="35100"/>
          <a:stretch>
            <a:fillRect/>
          </a:stretch>
        </p:blipFill>
        <p:spPr>
          <a:xfrm>
            <a:off x="262467" y="258234"/>
            <a:ext cx="1504951" cy="423333"/>
          </a:xfrm>
          <a:prstGeom prst="rect">
            <a:avLst/>
          </a:prstGeom>
          <a:noFill/>
          <a:ln>
            <a:noFill/>
          </a:ln>
        </p:spPr>
      </p:pic>
      <p:grpSp>
        <p:nvGrpSpPr>
          <p:cNvPr id="114" name="Google Shape;114;p76"/>
          <p:cNvGrpSpPr/>
          <p:nvPr/>
        </p:nvGrpSpPr>
        <p:grpSpPr>
          <a:xfrm>
            <a:off x="11856720" y="140636"/>
            <a:ext cx="223520" cy="990718"/>
            <a:chOff x="11856720" y="140636"/>
            <a:chExt cx="223520" cy="990718"/>
          </a:xfrm>
        </p:grpSpPr>
        <p:grpSp>
          <p:nvGrpSpPr>
            <p:cNvPr id="115" name="Google Shape;115;p76"/>
            <p:cNvGrpSpPr/>
            <p:nvPr/>
          </p:nvGrpSpPr>
          <p:grpSpPr>
            <a:xfrm>
              <a:off x="11856720" y="660278"/>
              <a:ext cx="223520" cy="471076"/>
              <a:chOff x="9734551" y="3138055"/>
              <a:chExt cx="2457449" cy="1328450"/>
            </a:xfrm>
          </p:grpSpPr>
          <p:sp>
            <p:nvSpPr>
              <p:cNvPr id="116" name="Google Shape;116;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7" name="Google Shape;117;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118" name="Google Shape;118;p76"/>
            <p:cNvGrpSpPr/>
            <p:nvPr/>
          </p:nvGrpSpPr>
          <p:grpSpPr>
            <a:xfrm>
              <a:off x="11856720" y="140636"/>
              <a:ext cx="223520" cy="471076"/>
              <a:chOff x="9734551" y="3138055"/>
              <a:chExt cx="2457449" cy="1328450"/>
            </a:xfrm>
          </p:grpSpPr>
          <p:sp>
            <p:nvSpPr>
              <p:cNvPr id="119" name="Google Shape;119;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0" name="Google Shape;120;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pic>
        <p:nvPicPr>
          <p:cNvPr id="121" name="Google Shape;121;p76" descr="A logo with text overlay&#10;&#10;Description automatically generated"/>
          <p:cNvPicPr preferRelativeResize="0"/>
          <p:nvPr/>
        </p:nvPicPr>
        <p:blipFill rotWithShape="1">
          <a:blip r:embed="rId2"/>
          <a:srcRect l="37906" t="34096" r="9605" b="36394"/>
          <a:stretch>
            <a:fillRect/>
          </a:stretch>
        </p:blipFill>
        <p:spPr>
          <a:xfrm>
            <a:off x="11125200" y="11945"/>
            <a:ext cx="1066800" cy="599768"/>
          </a:xfrm>
          <a:prstGeom prst="rect">
            <a:avLst/>
          </a:prstGeom>
          <a:noFill/>
          <a:ln>
            <a:noFill/>
          </a:ln>
        </p:spPr>
      </p:pic>
      <p:sp>
        <p:nvSpPr>
          <p:cNvPr id="122" name="Google Shape;122;p76"/>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rgbClr val="000000"/>
                </a:solidFill>
                <a:latin typeface="Montserrat"/>
                <a:ea typeface="Montserrat"/>
                <a:cs typeface="Montserrat"/>
                <a:sym typeface="Montserrat"/>
              </a:rPr>
              <a:t>Project Group – Details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23" name="Google Shape;123;p76"/>
          <p:cNvGrpSpPr/>
          <p:nvPr/>
        </p:nvGrpSpPr>
        <p:grpSpPr>
          <a:xfrm>
            <a:off x="550606" y="762414"/>
            <a:ext cx="10965118" cy="305674"/>
            <a:chOff x="550606" y="762414"/>
            <a:chExt cx="10965118" cy="305674"/>
          </a:xfrm>
        </p:grpSpPr>
        <p:sp>
          <p:nvSpPr>
            <p:cNvPr id="124" name="Google Shape;124;p76"/>
            <p:cNvSpPr/>
            <p:nvPr/>
          </p:nvSpPr>
          <p:spPr>
            <a:xfrm>
              <a:off x="550606" y="765905"/>
              <a:ext cx="2114338" cy="302183"/>
            </a:xfrm>
            <a:prstGeom prst="roundRect">
              <a:avLst>
                <a:gd name="adj" fmla="val 16667"/>
              </a:avLst>
            </a:prstGeom>
            <a:solidFill>
              <a:srgbClr val="17161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a:solidFill>
                    <a:schemeClr val="lt1"/>
                  </a:solidFill>
                  <a:latin typeface="Verdana" panose="020B0604030504040204"/>
                  <a:ea typeface="Verdana" panose="020B0604030504040204"/>
                  <a:cs typeface="Verdana" panose="020B0604030504040204"/>
                  <a:sym typeface="Verdana" panose="020B0604030504040204"/>
                </a:rPr>
                <a:t>Photo </a:t>
              </a:r>
              <a:endParaRPr sz="10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5" name="Google Shape;125;p76"/>
            <p:cNvSpPr/>
            <p:nvPr/>
          </p:nvSpPr>
          <p:spPr>
            <a:xfrm>
              <a:off x="2759165" y="762415"/>
              <a:ext cx="1871829" cy="295979"/>
            </a:xfrm>
            <a:prstGeom prst="roundRect">
              <a:avLst>
                <a:gd name="adj" fmla="val 16667"/>
              </a:avLst>
            </a:prstGeom>
            <a:solidFill>
              <a:srgbClr val="17161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a:solidFill>
                    <a:schemeClr val="lt1"/>
                  </a:solidFill>
                  <a:latin typeface="Verdana" panose="020B0604030504040204"/>
                  <a:ea typeface="Verdana" panose="020B0604030504040204"/>
                  <a:cs typeface="Verdana" panose="020B0604030504040204"/>
                  <a:sym typeface="Verdana" panose="020B0604030504040204"/>
                </a:rPr>
                <a:t>Track</a:t>
              </a:r>
              <a:endParaRPr sz="10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6" name="Google Shape;126;p76"/>
            <p:cNvSpPr/>
            <p:nvPr/>
          </p:nvSpPr>
          <p:spPr>
            <a:xfrm>
              <a:off x="4799359" y="772109"/>
              <a:ext cx="2004564" cy="295979"/>
            </a:xfrm>
            <a:prstGeom prst="roundRect">
              <a:avLst>
                <a:gd name="adj" fmla="val 16667"/>
              </a:avLst>
            </a:prstGeom>
            <a:solidFill>
              <a:srgbClr val="17161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a:solidFill>
                    <a:schemeClr val="lt1"/>
                  </a:solidFill>
                  <a:latin typeface="Verdana" panose="020B0604030504040204"/>
                  <a:ea typeface="Verdana" panose="020B0604030504040204"/>
                  <a:cs typeface="Verdana" panose="020B0604030504040204"/>
                  <a:sym typeface="Verdana" panose="020B0604030504040204"/>
                </a:rPr>
                <a:t>Roll No</a:t>
              </a:r>
              <a:endParaRPr sz="10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7" name="Google Shape;127;p76"/>
            <p:cNvSpPr/>
            <p:nvPr/>
          </p:nvSpPr>
          <p:spPr>
            <a:xfrm>
              <a:off x="6937875" y="762414"/>
              <a:ext cx="4577849" cy="295979"/>
            </a:xfrm>
            <a:prstGeom prst="roundRect">
              <a:avLst>
                <a:gd name="adj" fmla="val 16667"/>
              </a:avLst>
            </a:prstGeom>
            <a:solidFill>
              <a:srgbClr val="17161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a:solidFill>
                    <a:schemeClr val="lt1"/>
                  </a:solidFill>
                  <a:latin typeface="Verdana" panose="020B0604030504040204"/>
                  <a:ea typeface="Verdana" panose="020B0604030504040204"/>
                  <a:cs typeface="Verdana" panose="020B0604030504040204"/>
                  <a:sym typeface="Verdana" panose="020B0604030504040204"/>
                </a:rPr>
                <a:t>Name</a:t>
              </a:r>
              <a:endParaRPr sz="10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28" name="Google Shape;128;p76"/>
          <p:cNvGrpSpPr/>
          <p:nvPr/>
        </p:nvGrpSpPr>
        <p:grpSpPr>
          <a:xfrm>
            <a:off x="654425" y="1373300"/>
            <a:ext cx="10965136" cy="1753004"/>
            <a:chOff x="548438" y="1388934"/>
            <a:chExt cx="10449953" cy="823200"/>
          </a:xfrm>
        </p:grpSpPr>
        <p:sp>
          <p:nvSpPr>
            <p:cNvPr id="129" name="Google Shape;129;p76"/>
            <p:cNvSpPr/>
            <p:nvPr/>
          </p:nvSpPr>
          <p:spPr>
            <a:xfrm>
              <a:off x="548438" y="1388934"/>
              <a:ext cx="1315200" cy="82320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400" b="0" i="0" u="none" strike="noStrike" cap="none">
                  <a:solidFill>
                    <a:schemeClr val="lt1"/>
                  </a:solidFill>
                  <a:latin typeface="Verdana" panose="020B0604030504040204"/>
                  <a:ea typeface="Verdana" panose="020B0604030504040204"/>
                  <a:cs typeface="Verdana" panose="020B0604030504040204"/>
                  <a:sym typeface="Verdana" panose="020B0604030504040204"/>
                </a:rPr>
                <a:t>Photo</a:t>
              </a:r>
              <a:endParaRPr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0" name="Google Shape;130;p76"/>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b="0" i="0" u="none" strike="noStrike" cap="none">
                  <a:solidFill>
                    <a:schemeClr val="lt1"/>
                  </a:solidFill>
                  <a:latin typeface="Verdana" panose="020B0604030504040204"/>
                  <a:ea typeface="Verdana" panose="020B0604030504040204"/>
                  <a:cs typeface="Verdana" panose="020B0604030504040204"/>
                  <a:sym typeface="Verdana" panose="020B0604030504040204"/>
                </a:rPr>
                <a:t>EECE AI/ML</a:t>
              </a:r>
              <a:endParaRPr sz="9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1" name="Google Shape;131;p76"/>
            <p:cNvSpPr/>
            <p:nvPr/>
          </p:nvSpPr>
          <p:spPr>
            <a:xfrm>
              <a:off x="4848591" y="1557378"/>
              <a:ext cx="2614200" cy="317100"/>
            </a:xfrm>
            <a:prstGeom prst="roundRect">
              <a:avLst>
                <a:gd name="adj" fmla="val 0"/>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a:solidFill>
                    <a:schemeClr val="lt1"/>
                  </a:solidFill>
                  <a:latin typeface="Verdana" panose="020B0604030504040204"/>
                  <a:ea typeface="Verdana" panose="020B0604030504040204"/>
                  <a:cs typeface="Verdana" panose="020B0604030504040204"/>
                  <a:sym typeface="Verdana" panose="020B0604030504040204"/>
                </a:rPr>
                <a:t>BU21EECE0100468</a:t>
              </a:r>
              <a:endParaRPr sz="9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2" name="Google Shape;132;p76"/>
            <p:cNvSpPr/>
            <p:nvPr/>
          </p:nvSpPr>
          <p:spPr>
            <a:xfrm>
              <a:off x="8162791" y="1557375"/>
              <a:ext cx="2835600" cy="36900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a:solidFill>
                    <a:schemeClr val="lt1"/>
                  </a:solidFill>
                  <a:latin typeface="Verdana" panose="020B0604030504040204"/>
                  <a:ea typeface="Verdana" panose="020B0604030504040204"/>
                  <a:cs typeface="Verdana" panose="020B0604030504040204"/>
                  <a:sym typeface="Verdana" panose="020B0604030504040204"/>
                </a:rPr>
                <a:t>P.A.SRUTHI</a:t>
              </a:r>
              <a:endParaRPr sz="9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33" name="Google Shape;133;p76"/>
          <p:cNvGrpSpPr/>
          <p:nvPr/>
        </p:nvGrpSpPr>
        <p:grpSpPr>
          <a:xfrm>
            <a:off x="654425" y="3649775"/>
            <a:ext cx="10861522" cy="1305716"/>
            <a:chOff x="905776" y="1454982"/>
            <a:chExt cx="10610064" cy="757200"/>
          </a:xfrm>
        </p:grpSpPr>
        <p:sp>
          <p:nvSpPr>
            <p:cNvPr id="134" name="Google Shape;134;p76"/>
            <p:cNvSpPr/>
            <p:nvPr/>
          </p:nvSpPr>
          <p:spPr>
            <a:xfrm>
              <a:off x="905776" y="1454982"/>
              <a:ext cx="1377600" cy="75720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400" b="0" i="0" u="none" strike="noStrike" cap="none">
                  <a:solidFill>
                    <a:schemeClr val="lt1"/>
                  </a:solidFill>
                  <a:latin typeface="Verdana" panose="020B0604030504040204"/>
                  <a:ea typeface="Verdana" panose="020B0604030504040204"/>
                  <a:cs typeface="Verdana" panose="020B0604030504040204"/>
                  <a:sym typeface="Verdana" panose="020B0604030504040204"/>
                </a:rPr>
                <a:t>Photo</a:t>
              </a:r>
              <a:endParaRPr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5" name="Google Shape;135;p76"/>
            <p:cNvSpPr/>
            <p:nvPr/>
          </p:nvSpPr>
          <p:spPr>
            <a:xfrm>
              <a:off x="3056479" y="1557380"/>
              <a:ext cx="1871700" cy="36900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b="0" i="0" u="none" strike="noStrike" cap="none">
                  <a:solidFill>
                    <a:schemeClr val="lt1"/>
                  </a:solidFill>
                  <a:latin typeface="Verdana" panose="020B0604030504040204"/>
                  <a:ea typeface="Verdana" panose="020B0604030504040204"/>
                  <a:cs typeface="Verdana" panose="020B0604030504040204"/>
                  <a:sym typeface="Verdana" panose="020B0604030504040204"/>
                </a:rPr>
                <a:t>EECE AI/ML</a:t>
              </a:r>
              <a:endParaRPr sz="9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6" name="Google Shape;136;p76"/>
            <p:cNvSpPr/>
            <p:nvPr/>
          </p:nvSpPr>
          <p:spPr>
            <a:xfrm>
              <a:off x="5365994" y="1643801"/>
              <a:ext cx="2908500" cy="36900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a:solidFill>
                    <a:schemeClr val="lt1"/>
                  </a:solidFill>
                  <a:latin typeface="Verdana" panose="020B0604030504040204"/>
                  <a:ea typeface="Verdana" panose="020B0604030504040204"/>
                  <a:cs typeface="Verdana" panose="020B0604030504040204"/>
                  <a:sym typeface="Verdana" panose="020B0604030504040204"/>
                </a:rPr>
                <a:t>BU21EECE0100143</a:t>
              </a:r>
              <a:endParaRPr sz="9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7" name="Google Shape;137;p76"/>
            <p:cNvSpPr/>
            <p:nvPr/>
          </p:nvSpPr>
          <p:spPr>
            <a:xfrm>
              <a:off x="8445340" y="1557380"/>
              <a:ext cx="3070500" cy="36900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a:solidFill>
                    <a:schemeClr val="lt1"/>
                  </a:solidFill>
                  <a:latin typeface="Verdana" panose="020B0604030504040204"/>
                  <a:ea typeface="Verdana" panose="020B0604030504040204"/>
                  <a:cs typeface="Verdana" panose="020B0604030504040204"/>
                  <a:sym typeface="Verdana" panose="020B0604030504040204"/>
                </a:rPr>
                <a:t>D.ASHA BEE</a:t>
              </a:r>
              <a:endParaRPr sz="9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38" name="Google Shape;138;p76"/>
          <p:cNvGrpSpPr/>
          <p:nvPr/>
        </p:nvGrpSpPr>
        <p:grpSpPr>
          <a:xfrm>
            <a:off x="550825" y="5235375"/>
            <a:ext cx="10964737" cy="1623350"/>
            <a:chOff x="654434" y="1271160"/>
            <a:chExt cx="10861552" cy="941400"/>
          </a:xfrm>
        </p:grpSpPr>
        <p:sp>
          <p:nvSpPr>
            <p:cNvPr id="139" name="Google Shape;139;p76"/>
            <p:cNvSpPr/>
            <p:nvPr/>
          </p:nvSpPr>
          <p:spPr>
            <a:xfrm>
              <a:off x="654434" y="1271160"/>
              <a:ext cx="1396800" cy="94140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400" b="0" i="0" u="none" strike="noStrike" cap="none">
                  <a:solidFill>
                    <a:schemeClr val="lt1"/>
                  </a:solidFill>
                  <a:latin typeface="Verdana" panose="020B0604030504040204"/>
                  <a:ea typeface="Verdana" panose="020B0604030504040204"/>
                  <a:cs typeface="Verdana" panose="020B0604030504040204"/>
                  <a:sym typeface="Verdana" panose="020B0604030504040204"/>
                </a:rPr>
                <a:t>Photo</a:t>
              </a:r>
              <a:endParaRPr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0" name="Google Shape;140;p76"/>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b="0" i="0" u="none" strike="noStrike" cap="none">
                  <a:solidFill>
                    <a:schemeClr val="lt1"/>
                  </a:solidFill>
                  <a:latin typeface="Verdana" panose="020B0604030504040204"/>
                  <a:ea typeface="Verdana" panose="020B0604030504040204"/>
                  <a:cs typeface="Verdana" panose="020B0604030504040204"/>
                  <a:sym typeface="Verdana" panose="020B0604030504040204"/>
                </a:rPr>
                <a:t>EECE AI/ML</a:t>
              </a:r>
              <a:endParaRPr sz="9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1" name="Google Shape;141;p76"/>
            <p:cNvSpPr/>
            <p:nvPr/>
          </p:nvSpPr>
          <p:spPr>
            <a:xfrm>
              <a:off x="5154412" y="1597196"/>
              <a:ext cx="2818800" cy="36900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a:solidFill>
                    <a:schemeClr val="lt1"/>
                  </a:solidFill>
                  <a:latin typeface="Verdana" panose="020B0604030504040204"/>
                  <a:ea typeface="Verdana" panose="020B0604030504040204"/>
                  <a:cs typeface="Verdana" panose="020B0604030504040204"/>
                  <a:sym typeface="Verdana" panose="020B0604030504040204"/>
                </a:rPr>
                <a:t>BU21EECE0100201</a:t>
              </a:r>
              <a:endParaRPr sz="9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2" name="Google Shape;142;p76"/>
            <p:cNvSpPr/>
            <p:nvPr/>
          </p:nvSpPr>
          <p:spPr>
            <a:xfrm>
              <a:off x="8272086" y="1557382"/>
              <a:ext cx="3243900" cy="36900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panose="020B0604020202020204"/>
                <a:buNone/>
              </a:pPr>
              <a:r>
                <a:rPr lang="en-US" sz="1800">
                  <a:solidFill>
                    <a:schemeClr val="lt1"/>
                  </a:solidFill>
                  <a:latin typeface="Verdana" panose="020B0604030504040204"/>
                  <a:ea typeface="Verdana" panose="020B0604030504040204"/>
                  <a:cs typeface="Verdana" panose="020B0604030504040204"/>
                  <a:sym typeface="Verdana" panose="020B0604030504040204"/>
                </a:rPr>
                <a:t>               G.DHATHRI</a:t>
              </a:r>
              <a:endParaRPr sz="9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43" name="Google Shape;143;p76"/>
          <p:cNvSpPr txBox="1"/>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pic>
        <p:nvPicPr>
          <p:cNvPr id="144" name="Google Shape;144;p76"/>
          <p:cNvPicPr preferRelativeResize="0"/>
          <p:nvPr/>
        </p:nvPicPr>
        <p:blipFill>
          <a:blip r:embed="rId3"/>
          <a:stretch>
            <a:fillRect/>
          </a:stretch>
        </p:blipFill>
        <p:spPr>
          <a:xfrm>
            <a:off x="550825" y="3372000"/>
            <a:ext cx="1504950" cy="1623350"/>
          </a:xfrm>
          <a:prstGeom prst="rect">
            <a:avLst/>
          </a:prstGeom>
          <a:solidFill>
            <a:schemeClr val="accent1"/>
          </a:solidFill>
          <a:ln w="25400" cap="flat" cmpd="sng">
            <a:solidFill>
              <a:schemeClr val="accent1"/>
            </a:solidFill>
            <a:prstDash val="solid"/>
            <a:round/>
            <a:headEnd type="none" w="sm" len="sm"/>
            <a:tailEnd type="none" w="sm" len="sm"/>
          </a:ln>
        </p:spPr>
      </p:pic>
      <p:pic>
        <p:nvPicPr>
          <p:cNvPr id="145" name="Google Shape;145;p76"/>
          <p:cNvPicPr preferRelativeResize="0"/>
          <p:nvPr/>
        </p:nvPicPr>
        <p:blipFill>
          <a:blip r:embed="rId4"/>
          <a:stretch>
            <a:fillRect/>
          </a:stretch>
        </p:blipFill>
        <p:spPr>
          <a:xfrm>
            <a:off x="654425" y="1267725"/>
            <a:ext cx="1504950" cy="1910275"/>
          </a:xfrm>
          <a:prstGeom prst="rect">
            <a:avLst/>
          </a:prstGeom>
          <a:noFill/>
          <a:ln>
            <a:noFill/>
          </a:ln>
        </p:spPr>
      </p:pic>
      <p:pic>
        <p:nvPicPr>
          <p:cNvPr id="146" name="Google Shape;146;p76"/>
          <p:cNvPicPr preferRelativeResize="0"/>
          <p:nvPr/>
        </p:nvPicPr>
        <p:blipFill>
          <a:blip r:embed="rId5"/>
          <a:stretch>
            <a:fillRect/>
          </a:stretch>
        </p:blipFill>
        <p:spPr>
          <a:xfrm>
            <a:off x="418465" y="5242560"/>
            <a:ext cx="1680845" cy="1615440"/>
          </a:xfrm>
          <a:prstGeom prst="rect">
            <a:avLst/>
          </a:prstGeom>
          <a:solidFill>
            <a:schemeClr val="accent1"/>
          </a:solidFill>
          <a:ln w="25400" cap="flat" cmpd="sng">
            <a:solidFill>
              <a:schemeClr val="accent1"/>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332" name="Shape 332"/>
        <p:cNvGrpSpPr/>
        <p:nvPr/>
      </p:nvGrpSpPr>
      <p:grpSpPr>
        <a:xfrm>
          <a:off x="0" y="0"/>
          <a:ext cx="0" cy="0"/>
          <a:chOff x="0" y="0"/>
          <a:chExt cx="0" cy="0"/>
        </a:xfrm>
      </p:grpSpPr>
      <p:sp>
        <p:nvSpPr>
          <p:cNvPr id="333" name="Google Shape;333;p16"/>
          <p:cNvSpPr txBox="1"/>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334" name="Google Shape;334;p16"/>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rgbClr val="000000"/>
                </a:solidFill>
                <a:latin typeface="Montserrat"/>
                <a:ea typeface="Montserrat"/>
                <a:cs typeface="Montserrat"/>
                <a:sym typeface="Montserrat"/>
              </a:rPr>
              <a:t>Conclusion &amp; Future Work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5" name="Google Shape;335;p16"/>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rPr>
              <a:t>Summary and Conclusion </a:t>
            </a:r>
            <a:endPar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19685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r>
              <a:rPr sz="1600" b="0" i="0" u="none" strike="noStrike" cap="none">
                <a:solidFill>
                  <a:srgbClr val="000000"/>
                </a:solidFill>
                <a:latin typeface="Verdana" panose="020B0604030504040204"/>
                <a:ea typeface="Verdana" panose="020B0604030504040204"/>
                <a:cs typeface="Verdana" panose="020B0604030504040204"/>
                <a:sym typeface="Verdana" panose="020B0604030504040204"/>
              </a:rPr>
              <a:t>Our project focused on the design and simulation of efficient antennas for RF energy harvesting and wireless energy transmission using metamaterials and metasurfaces. We successfully designed and simulated a rectangular patch antenna operating at 2.45 GHz and are in progress with the circular patch antenna at 3 GHz using HFSS software. Throughout the project, we gathered key reference papers, optimized the design process, and ensured that the necessary tools and resources were available to meet our objectives.</a:t>
            </a:r>
            <a:endParaRPr sz="16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endParaRPr sz="16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endParaRPr sz="16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endParaRPr sz="16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r>
              <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rPr>
              <a:t>Future Work</a:t>
            </a:r>
            <a:endPar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endParaRPr lang="en-US" sz="1400" b="1"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r>
              <a:rPr sz="1600" b="0" i="0" u="none" strike="noStrike" cap="none">
                <a:solidFill>
                  <a:srgbClr val="000000"/>
                </a:solidFill>
                <a:latin typeface="Verdana" panose="020B0604030504040204"/>
                <a:ea typeface="Verdana" panose="020B0604030504040204"/>
                <a:cs typeface="Verdana" panose="020B0604030504040204"/>
                <a:sym typeface="Verdana" panose="020B0604030504040204"/>
              </a:rPr>
              <a:t>While the project is still in progress, the initial results from the rectangular patch antenna simulation are promising. Once the design and simulation of the circular patch antenna are completed, we anticipate further improvements in performance. The combination of metamaterials and optimized antenna design holds great potential for enhancing RF energy harvesting. This project sets the foundation for future research in efficient wireless energy transmission, which could have significant implications for sustainable energy technologies and advancing wireless communication systems.</a:t>
            </a:r>
            <a:endParaRPr sz="16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39" name="Shape 339"/>
        <p:cNvGrpSpPr/>
        <p:nvPr/>
      </p:nvGrpSpPr>
      <p:grpSpPr>
        <a:xfrm>
          <a:off x="0" y="0"/>
          <a:ext cx="0" cy="0"/>
          <a:chOff x="0" y="0"/>
          <a:chExt cx="0" cy="0"/>
        </a:xfrm>
      </p:grpSpPr>
      <p:sp>
        <p:nvSpPr>
          <p:cNvPr id="340" name="Google Shape;340;p84"/>
          <p:cNvSpPr txBox="1"/>
          <p:nvPr/>
        </p:nvSpPr>
        <p:spPr>
          <a:xfrm>
            <a:off x="4072466" y="3303027"/>
            <a:ext cx="4072467"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panose="020B0604020202020204"/>
              <a:buNone/>
            </a:pPr>
            <a:r>
              <a:rPr lang="en-US" sz="4400" b="0" i="0" u="none" strike="noStrike" cap="none">
                <a:solidFill>
                  <a:srgbClr val="DF2A36"/>
                </a:solidFill>
                <a:latin typeface="Arial" panose="020B0604020202020204"/>
                <a:ea typeface="Arial" panose="020B0604020202020204"/>
                <a:cs typeface="Arial" panose="020B0604020202020204"/>
                <a:sym typeface="Arial" panose="020B0604020202020204"/>
              </a:rPr>
              <a:t>THANK YOU</a:t>
            </a:r>
            <a:endParaRPr sz="4400" b="0" i="0" u="none" strike="noStrike" cap="none">
              <a:solidFill>
                <a:srgbClr val="DF2A36"/>
              </a:solidFill>
              <a:latin typeface="Arial" panose="020B0604020202020204"/>
              <a:ea typeface="Arial" panose="020B0604020202020204"/>
              <a:cs typeface="Arial" panose="020B0604020202020204"/>
              <a:sym typeface="Arial" panose="020B0604020202020204"/>
            </a:endParaRPr>
          </a:p>
        </p:txBody>
      </p:sp>
      <p:pic>
        <p:nvPicPr>
          <p:cNvPr id="341" name="Google Shape;341;p84"/>
          <p:cNvPicPr preferRelativeResize="0"/>
          <p:nvPr/>
        </p:nvPicPr>
        <p:blipFill rotWithShape="1">
          <a:blip r:embed="rId1"/>
          <a:srcRect l="22326" t="32664" r="11836" b="35101"/>
          <a:stretch>
            <a:fillRect/>
          </a:stretch>
        </p:blipFill>
        <p:spPr>
          <a:xfrm>
            <a:off x="262467" y="258234"/>
            <a:ext cx="1504951" cy="423333"/>
          </a:xfrm>
          <a:prstGeom prst="rect">
            <a:avLst/>
          </a:prstGeom>
          <a:noFill/>
          <a:ln>
            <a:noFill/>
          </a:ln>
        </p:spPr>
      </p:pic>
      <p:grpSp>
        <p:nvGrpSpPr>
          <p:cNvPr id="342" name="Google Shape;342;p84"/>
          <p:cNvGrpSpPr/>
          <p:nvPr/>
        </p:nvGrpSpPr>
        <p:grpSpPr>
          <a:xfrm>
            <a:off x="11856720" y="1182857"/>
            <a:ext cx="223520" cy="990718"/>
            <a:chOff x="11856720" y="140636"/>
            <a:chExt cx="223520" cy="990718"/>
          </a:xfrm>
        </p:grpSpPr>
        <p:grpSp>
          <p:nvGrpSpPr>
            <p:cNvPr id="343" name="Google Shape;343;p84"/>
            <p:cNvGrpSpPr/>
            <p:nvPr/>
          </p:nvGrpSpPr>
          <p:grpSpPr>
            <a:xfrm>
              <a:off x="11856720" y="660278"/>
              <a:ext cx="223520" cy="471076"/>
              <a:chOff x="9734551" y="3138055"/>
              <a:chExt cx="2457449" cy="1328450"/>
            </a:xfrm>
          </p:grpSpPr>
          <p:sp>
            <p:nvSpPr>
              <p:cNvPr id="344" name="Google Shape;344;p84"/>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5" name="Google Shape;345;p84"/>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346" name="Google Shape;346;p84"/>
            <p:cNvGrpSpPr/>
            <p:nvPr/>
          </p:nvGrpSpPr>
          <p:grpSpPr>
            <a:xfrm>
              <a:off x="11856720" y="140636"/>
              <a:ext cx="223520" cy="471076"/>
              <a:chOff x="9734551" y="3138055"/>
              <a:chExt cx="2457449" cy="1328450"/>
            </a:xfrm>
          </p:grpSpPr>
          <p:sp>
            <p:nvSpPr>
              <p:cNvPr id="347" name="Google Shape;347;p84"/>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8" name="Google Shape;348;p84"/>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pic>
        <p:nvPicPr>
          <p:cNvPr id="349" name="Google Shape;349;p84"/>
          <p:cNvPicPr preferRelativeResize="0"/>
          <p:nvPr/>
        </p:nvPicPr>
        <p:blipFill rotWithShape="1">
          <a:blip r:embed="rId2"/>
          <a:srcRect/>
          <a:stretch>
            <a:fillRect/>
          </a:stretch>
        </p:blipFill>
        <p:spPr>
          <a:xfrm>
            <a:off x="7829549" y="2637368"/>
            <a:ext cx="4931834" cy="49318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0"/>
                                        </p:tgtEl>
                                        <p:attrNameLst>
                                          <p:attrName>style.visibility</p:attrName>
                                        </p:attrNameLst>
                                      </p:cBhvr>
                                      <p:to>
                                        <p:strVal val="visible"/>
                                      </p:to>
                                    </p:set>
                                    <p:animEffect transition="in" filter="fade">
                                      <p:cBhvr>
                                        <p:cTn id="7" dur="500"/>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50" name="Shape 150"/>
        <p:cNvGrpSpPr/>
        <p:nvPr/>
      </p:nvGrpSpPr>
      <p:grpSpPr>
        <a:xfrm>
          <a:off x="0" y="0"/>
          <a:ext cx="0" cy="0"/>
          <a:chOff x="0" y="0"/>
          <a:chExt cx="0" cy="0"/>
        </a:xfrm>
      </p:grpSpPr>
      <p:pic>
        <p:nvPicPr>
          <p:cNvPr id="151" name="Google Shape;151;p5"/>
          <p:cNvPicPr preferRelativeResize="0"/>
          <p:nvPr/>
        </p:nvPicPr>
        <p:blipFill rotWithShape="1">
          <a:blip r:embed="rId1"/>
          <a:srcRect l="22326" t="32664" r="11835" b="35100"/>
          <a:stretch>
            <a:fillRect/>
          </a:stretch>
        </p:blipFill>
        <p:spPr>
          <a:xfrm>
            <a:off x="262467" y="258234"/>
            <a:ext cx="1504951" cy="423333"/>
          </a:xfrm>
          <a:prstGeom prst="rect">
            <a:avLst/>
          </a:prstGeom>
          <a:noFill/>
          <a:ln>
            <a:noFill/>
          </a:ln>
        </p:spPr>
      </p:pic>
      <p:grpSp>
        <p:nvGrpSpPr>
          <p:cNvPr id="152" name="Google Shape;152;p5"/>
          <p:cNvGrpSpPr/>
          <p:nvPr/>
        </p:nvGrpSpPr>
        <p:grpSpPr>
          <a:xfrm>
            <a:off x="11856720" y="140636"/>
            <a:ext cx="223520" cy="990718"/>
            <a:chOff x="11856720" y="140636"/>
            <a:chExt cx="223520" cy="990718"/>
          </a:xfrm>
        </p:grpSpPr>
        <p:grpSp>
          <p:nvGrpSpPr>
            <p:cNvPr id="153" name="Google Shape;153;p5"/>
            <p:cNvGrpSpPr/>
            <p:nvPr/>
          </p:nvGrpSpPr>
          <p:grpSpPr>
            <a:xfrm>
              <a:off x="11856720" y="660278"/>
              <a:ext cx="223520" cy="471076"/>
              <a:chOff x="9734551" y="3138055"/>
              <a:chExt cx="2457449" cy="1328450"/>
            </a:xfrm>
          </p:grpSpPr>
          <p:sp>
            <p:nvSpPr>
              <p:cNvPr id="154" name="Google Shape;154;p5"/>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5" name="Google Shape;155;p5"/>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156" name="Google Shape;156;p5"/>
            <p:cNvGrpSpPr/>
            <p:nvPr/>
          </p:nvGrpSpPr>
          <p:grpSpPr>
            <a:xfrm>
              <a:off x="11856720" y="140636"/>
              <a:ext cx="223520" cy="471076"/>
              <a:chOff x="9734551" y="3138055"/>
              <a:chExt cx="2457449" cy="1328450"/>
            </a:xfrm>
          </p:grpSpPr>
          <p:sp>
            <p:nvSpPr>
              <p:cNvPr id="157" name="Google Shape;157;p5"/>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8" name="Google Shape;158;p5"/>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pic>
        <p:nvPicPr>
          <p:cNvPr id="159" name="Google Shape;159;p5" descr="A logo with text overlay&#10;&#10;Description automatically generated"/>
          <p:cNvPicPr preferRelativeResize="0"/>
          <p:nvPr/>
        </p:nvPicPr>
        <p:blipFill rotWithShape="1">
          <a:blip r:embed="rId2"/>
          <a:srcRect l="37906" t="34096" r="9605" b="36394"/>
          <a:stretch>
            <a:fillRect/>
          </a:stretch>
        </p:blipFill>
        <p:spPr>
          <a:xfrm>
            <a:off x="11125200" y="11945"/>
            <a:ext cx="1066800" cy="599768"/>
          </a:xfrm>
          <a:prstGeom prst="rect">
            <a:avLst/>
          </a:prstGeom>
          <a:noFill/>
          <a:ln>
            <a:noFill/>
          </a:ln>
        </p:spPr>
      </p:pic>
      <p:sp>
        <p:nvSpPr>
          <p:cNvPr id="160" name="Google Shape;160;p5"/>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rgbClr val="000000"/>
                </a:solidFill>
                <a:latin typeface="Montserrat"/>
                <a:ea typeface="Montserrat"/>
                <a:cs typeface="Montserrat"/>
                <a:sym typeface="Montserrat"/>
              </a:rPr>
              <a:t>Objective and Goals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1" name="Google Shape;161;p5"/>
          <p:cNvSpPr/>
          <p:nvPr/>
        </p:nvSpPr>
        <p:spPr>
          <a:xfrm>
            <a:off x="550606" y="765905"/>
            <a:ext cx="2114338" cy="302183"/>
          </a:xfrm>
          <a:prstGeom prst="roundRect">
            <a:avLst>
              <a:gd name="adj" fmla="val 16667"/>
            </a:avLst>
          </a:prstGeom>
          <a:solidFill>
            <a:srgbClr val="17161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a:solidFill>
                  <a:schemeClr val="lt1"/>
                </a:solidFill>
                <a:latin typeface="Verdana" panose="020B0604030504040204"/>
                <a:ea typeface="Verdana" panose="020B0604030504040204"/>
                <a:cs typeface="Verdana" panose="020B0604030504040204"/>
                <a:sym typeface="Verdana" panose="020B0604030504040204"/>
              </a:rPr>
              <a:t>Objective </a:t>
            </a:r>
            <a:endParaRPr sz="10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2" name="Google Shape;162;p5"/>
          <p:cNvSpPr/>
          <p:nvPr/>
        </p:nvSpPr>
        <p:spPr>
          <a:xfrm>
            <a:off x="550606" y="3429000"/>
            <a:ext cx="2114338" cy="302183"/>
          </a:xfrm>
          <a:prstGeom prst="roundRect">
            <a:avLst>
              <a:gd name="adj" fmla="val 16667"/>
            </a:avLst>
          </a:prstGeom>
          <a:solidFill>
            <a:srgbClr val="17161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a:solidFill>
                  <a:schemeClr val="lt1"/>
                </a:solidFill>
                <a:latin typeface="Verdana" panose="020B0604030504040204"/>
                <a:ea typeface="Verdana" panose="020B0604030504040204"/>
                <a:cs typeface="Verdana" panose="020B0604030504040204"/>
                <a:sym typeface="Verdana" panose="020B0604030504040204"/>
              </a:rPr>
              <a:t>Goals</a:t>
            </a:r>
            <a:endParaRPr sz="10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3" name="Google Shape;163;p5"/>
          <p:cNvSpPr txBox="1"/>
          <p:nvPr/>
        </p:nvSpPr>
        <p:spPr>
          <a:xfrm>
            <a:off x="1000124" y="1268361"/>
            <a:ext cx="9943200" cy="2339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a:t>To design and optimize microstrip patch antennas using HFSS for RF energy harvesting and wireless power transmission in the 1 to 10 GHz frequency range, focusing on improving gain, radiation pattern, dielectric properties, and frequency performance. The research aims to develop an efficient antenna system that maximizes energy capture and transmission under ambient conditions. </a:t>
            </a:r>
            <a:endParaRPr sz="2200"/>
          </a:p>
          <a:p>
            <a:pPr marL="0" marR="0" lvl="0" indent="0" algn="l" rtl="0">
              <a:lnSpc>
                <a:spcPct val="100000"/>
              </a:lnSpc>
              <a:spcBef>
                <a:spcPts val="0"/>
              </a:spcBef>
              <a:spcAft>
                <a:spcPts val="0"/>
              </a:spcAft>
              <a:buNone/>
            </a:pPr>
          </a:p>
        </p:txBody>
      </p:sp>
      <p:sp>
        <p:nvSpPr>
          <p:cNvPr id="164" name="Google Shape;164;p5"/>
          <p:cNvSpPr txBox="1"/>
          <p:nvPr/>
        </p:nvSpPr>
        <p:spPr>
          <a:xfrm>
            <a:off x="1014942" y="3860497"/>
            <a:ext cx="9943200" cy="184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900" b="0" i="0" u="none" strike="noStrike" cap="none">
                <a:solidFill>
                  <a:srgbClr val="000000"/>
                </a:solidFill>
                <a:latin typeface="Verdana" panose="020B0604030504040204"/>
                <a:ea typeface="Verdana" panose="020B0604030504040204"/>
                <a:cs typeface="Verdana" panose="020B0604030504040204"/>
                <a:sym typeface="Verdana" panose="020B0604030504040204"/>
              </a:rPr>
              <a:t>Main Goals </a:t>
            </a:r>
            <a:endParaRPr sz="19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317500" algn="l" rtl="0">
              <a:lnSpc>
                <a:spcPct val="100000"/>
              </a:lnSpc>
              <a:spcBef>
                <a:spcPts val="0"/>
              </a:spcBef>
              <a:spcAft>
                <a:spcPts val="0"/>
              </a:spcAft>
              <a:buClr>
                <a:srgbClr val="000000"/>
              </a:buClr>
              <a:buSzPts val="1900"/>
              <a:buFont typeface="Arial" panose="020B0604020202020204"/>
              <a:buChar char="•"/>
            </a:pPr>
            <a:r>
              <a:rPr lang="en-US" sz="1900">
                <a:latin typeface="Verdana" panose="020B0604030504040204"/>
                <a:ea typeface="Verdana" panose="020B0604030504040204"/>
                <a:cs typeface="Verdana" panose="020B0604030504040204"/>
                <a:sym typeface="Verdana" panose="020B0604030504040204"/>
              </a:rPr>
              <a:t>Enhancing Antenna Gain</a:t>
            </a:r>
            <a:endParaRPr sz="19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317500" algn="l" rtl="0">
              <a:lnSpc>
                <a:spcPct val="100000"/>
              </a:lnSpc>
              <a:spcBef>
                <a:spcPts val="0"/>
              </a:spcBef>
              <a:spcAft>
                <a:spcPts val="0"/>
              </a:spcAft>
              <a:buClr>
                <a:srgbClr val="000000"/>
              </a:buClr>
              <a:buSzPts val="1900"/>
              <a:buFont typeface="Arial" panose="020B0604020202020204"/>
              <a:buChar char="•"/>
            </a:pPr>
            <a:r>
              <a:rPr lang="en-US" sz="1900">
                <a:latin typeface="Verdana" panose="020B0604030504040204"/>
                <a:ea typeface="Verdana" panose="020B0604030504040204"/>
                <a:cs typeface="Verdana" panose="020B0604030504040204"/>
                <a:sym typeface="Verdana" panose="020B0604030504040204"/>
              </a:rPr>
              <a:t>Improving Radiation Pattern</a:t>
            </a:r>
            <a:endParaRPr sz="19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317500" algn="l" rtl="0">
              <a:lnSpc>
                <a:spcPct val="100000"/>
              </a:lnSpc>
              <a:spcBef>
                <a:spcPts val="0"/>
              </a:spcBef>
              <a:spcAft>
                <a:spcPts val="0"/>
              </a:spcAft>
              <a:buClr>
                <a:srgbClr val="000000"/>
              </a:buClr>
              <a:buSzPts val="1900"/>
              <a:buFont typeface="Arial" panose="020B0604020202020204"/>
              <a:buChar char="•"/>
            </a:pPr>
            <a:r>
              <a:rPr lang="en-US" sz="1900">
                <a:latin typeface="Verdana" panose="020B0604030504040204"/>
                <a:ea typeface="Verdana" panose="020B0604030504040204"/>
                <a:cs typeface="Verdana" panose="020B0604030504040204"/>
                <a:sym typeface="Verdana" panose="020B0604030504040204"/>
              </a:rPr>
              <a:t>Maximizing Frequency Performance</a:t>
            </a:r>
            <a:endParaRPr sz="19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317500" algn="l" rtl="0">
              <a:lnSpc>
                <a:spcPct val="100000"/>
              </a:lnSpc>
              <a:spcBef>
                <a:spcPts val="0"/>
              </a:spcBef>
              <a:spcAft>
                <a:spcPts val="0"/>
              </a:spcAft>
              <a:buClr>
                <a:srgbClr val="000000"/>
              </a:buClr>
              <a:buSzPts val="1900"/>
              <a:buFont typeface="Arial" panose="020B0604020202020204"/>
              <a:buChar char="•"/>
            </a:pPr>
            <a:r>
              <a:rPr lang="en-US" sz="1900">
                <a:latin typeface="Verdana" panose="020B0604030504040204"/>
                <a:ea typeface="Verdana" panose="020B0604030504040204"/>
                <a:cs typeface="Verdana" panose="020B0604030504040204"/>
                <a:sym typeface="Verdana" panose="020B0604030504040204"/>
              </a:rPr>
              <a:t>Optimizing Dielectric Properties</a:t>
            </a:r>
            <a:endParaRPr sz="19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endParaRPr sz="19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p:txBody>
      </p:sp>
      <p:sp>
        <p:nvSpPr>
          <p:cNvPr id="165" name="Google Shape;165;p5"/>
          <p:cNvSpPr txBox="1"/>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70" name="Shape 170"/>
        <p:cNvGrpSpPr/>
        <p:nvPr/>
      </p:nvGrpSpPr>
      <p:grpSpPr>
        <a:xfrm>
          <a:off x="0" y="0"/>
          <a:ext cx="0" cy="0"/>
          <a:chOff x="0" y="0"/>
          <a:chExt cx="0" cy="0"/>
        </a:xfrm>
      </p:grpSpPr>
      <p:sp>
        <p:nvSpPr>
          <p:cNvPr id="171" name="Google Shape;171;g2f7b221d19e_0_14"/>
          <p:cNvSpPr/>
          <p:nvPr>
            <p:ph type="pic" idx="2"/>
          </p:nvPr>
        </p:nvSpPr>
        <p:spPr>
          <a:xfrm>
            <a:off x="1" y="0"/>
            <a:ext cx="12192000" cy="6858000"/>
          </a:xfrm>
          <a:prstGeom prst="rect">
            <a:avLst/>
          </a:prstGeom>
        </p:spPr>
      </p:sp>
      <p:sp>
        <p:nvSpPr>
          <p:cNvPr id="172" name="Google Shape;172;g2f7b221d19e_0_14"/>
          <p:cNvSpPr txBox="1"/>
          <p:nvPr>
            <p:ph type="sldNum" idx="12"/>
          </p:nvPr>
        </p:nvSpPr>
        <p:spPr>
          <a:xfrm>
            <a:off x="9448799" y="6492875"/>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fld>
            <a:endParaRPr lang="en-US"/>
          </a:p>
        </p:txBody>
      </p:sp>
      <p:sp>
        <p:nvSpPr>
          <p:cNvPr id="173" name="Google Shape;173;g2f7b221d19e_0_14"/>
          <p:cNvSpPr txBox="1"/>
          <p:nvPr/>
        </p:nvSpPr>
        <p:spPr>
          <a:xfrm>
            <a:off x="5547350" y="716275"/>
            <a:ext cx="6675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4" name="Google Shape;174;g2f7b221d19e_0_14"/>
          <p:cNvSpPr txBox="1"/>
          <p:nvPr/>
        </p:nvSpPr>
        <p:spPr>
          <a:xfrm>
            <a:off x="2407950" y="502900"/>
            <a:ext cx="73761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chemeClr val="dk1"/>
                </a:solidFill>
                <a:latin typeface="Calibri" panose="020F0502020204030204"/>
                <a:ea typeface="Calibri" panose="020F0502020204030204"/>
                <a:cs typeface="Calibri" panose="020F0502020204030204"/>
                <a:sym typeface="Calibri" panose="020F0502020204030204"/>
              </a:rPr>
              <a:t>                                  </a:t>
            </a:r>
            <a:r>
              <a:rPr lang="en-US" sz="3100" b="1">
                <a:solidFill>
                  <a:srgbClr val="51C6E7"/>
                </a:solidFill>
                <a:latin typeface="Calibri" panose="020F0502020204030204"/>
                <a:ea typeface="Calibri" panose="020F0502020204030204"/>
                <a:cs typeface="Calibri" panose="020F0502020204030204"/>
                <a:sym typeface="Calibri" panose="020F0502020204030204"/>
              </a:rPr>
              <a:t>ABSRACT</a:t>
            </a:r>
            <a:endParaRPr sz="3100" b="1">
              <a:solidFill>
                <a:srgbClr val="51C6E7"/>
              </a:solidFill>
              <a:latin typeface="Calibri" panose="020F0502020204030204"/>
              <a:ea typeface="Calibri" panose="020F0502020204030204"/>
              <a:cs typeface="Calibri" panose="020F0502020204030204"/>
              <a:sym typeface="Calibri" panose="020F0502020204030204"/>
            </a:endParaRPr>
          </a:p>
        </p:txBody>
      </p:sp>
      <p:sp>
        <p:nvSpPr>
          <p:cNvPr id="175" name="Google Shape;175;g2f7b221d19e_0_14"/>
          <p:cNvSpPr txBox="1"/>
          <p:nvPr/>
        </p:nvSpPr>
        <p:spPr>
          <a:xfrm>
            <a:off x="929640" y="1304290"/>
            <a:ext cx="10789920" cy="5323840"/>
          </a:xfrm>
          <a:prstGeom prst="rect">
            <a:avLst/>
          </a:prstGeom>
          <a:noFill/>
          <a:ln>
            <a:noFill/>
          </a:ln>
        </p:spPr>
        <p:txBody>
          <a:bodyPr spcFirstLastPara="1" wrap="square" lIns="91425" tIns="91425" rIns="91425" bIns="91425" anchor="t" anchorCtr="0">
            <a:noAutofit/>
          </a:bodyPr>
          <a:lstStyle/>
          <a:p>
            <a:pPr marL="660400" lvl="0" indent="-295275" algn="l" rtl="0">
              <a:lnSpc>
                <a:spcPct val="115000"/>
              </a:lnSpc>
              <a:spcBef>
                <a:spcPts val="0"/>
              </a:spcBef>
              <a:spcAft>
                <a:spcPts val="0"/>
              </a:spcAft>
              <a:buClr>
                <a:schemeClr val="dk1"/>
              </a:buClr>
              <a:buSzPts val="1050"/>
              <a:buFont typeface="Arial" panose="020B0604020202020204"/>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The increasing demand for sustainable energy solutions has spurred interest in Radio Frequency (RF) energy harvesting and wireless energy transmission as viable alternatives for powering low-power electronic devices. This project will focus on the design and development an efficient antenna based on meta surface/metamaterial structures, specifically tailored for RF energy harvesting and wireless energy transmission applications. The project will involve the systematic design of meta surface/metamaterial-based antennas, beginning with the selection of appropriate metamaterial unit cells. These unit cells will be optimized and arranged to achieve superior electromagnetic properties, such as enhanced wave manipulation, improved impedance matching, and increased directivity. The antenna will designed using advanced simulation software to operate across a wide range of frequencies to effectively capture ambient RF energy and convert it into electrical power. Through simulation and experimental validation, the project will demonstrate the enhanced performance of the meta surface/metamaterial-based antenna in terms of efficiency and compactness compared to conventional antenna designs. The antenna's ability to operate efficiently across multiple frequency bands and its compact design will make it an ideal candidate for integration into various energy harvesting and wireless power transmission systems. The outcomes of this project are expected to contribute to the advancement of wireless energy transmission technologies, providing a foundation for more sustainable and efficient energy solutions.​</a:t>
            </a: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2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4" name="Text Box 3"/>
          <p:cNvSpPr txBox="1"/>
          <p:nvPr/>
        </p:nvSpPr>
        <p:spPr>
          <a:xfrm>
            <a:off x="1396365" y="1323340"/>
            <a:ext cx="9020810" cy="4825365"/>
          </a:xfrm>
          <a:prstGeom prst="rect">
            <a:avLst/>
          </a:prstGeom>
          <a:noFill/>
        </p:spPr>
        <p:txBody>
          <a:bodyPr wrap="square" rtlCol="0" anchor="t">
            <a:noAutofit/>
          </a:bodyPr>
          <a:p>
            <a:r>
              <a:rPr lang="en-IN" altLang="en-US" sz="2400">
                <a:sym typeface="+mn-ea"/>
              </a:rPr>
              <a:t>I</a:t>
            </a:r>
            <a:r>
              <a:rPr lang="en-US" sz="2400">
                <a:sym typeface="+mn-ea"/>
              </a:rPr>
              <a:t>NTRODUCTION</a:t>
            </a:r>
            <a:r>
              <a:rPr lang="en-US">
                <a:sym typeface="+mn-ea"/>
              </a:rPr>
              <a:t> :​</a:t>
            </a:r>
            <a:endParaRPr lang="en-US"/>
          </a:p>
          <a:p>
            <a:endParaRPr lang="en-US"/>
          </a:p>
          <a:p>
            <a:r>
              <a:rPr lang="en-US" sz="1800" b="1">
                <a:solidFill>
                  <a:schemeClr val="tx1"/>
                </a:solidFill>
                <a:sym typeface="+mn-ea"/>
              </a:rPr>
              <a:t>RF Energy Harvesting (RFEH)</a:t>
            </a:r>
            <a:r>
              <a:rPr lang="en-US" b="1">
                <a:sym typeface="+mn-ea"/>
              </a:rPr>
              <a:t>:</a:t>
            </a:r>
            <a:r>
              <a:rPr lang="en-US" sz="1800">
                <a:sym typeface="+mn-ea"/>
              </a:rPr>
              <a:t> This technology captures and converts ambient radio frequency (RF) signals into usable electrical energy. It plays a critical role in powering low-energy devices like IoT sensors, wearable electronics, and remote monitoring systems without relying on batteries or wired connections.​</a:t>
            </a:r>
            <a:endParaRPr lang="en-US" sz="1800"/>
          </a:p>
          <a:p>
            <a:endParaRPr lang="en-US" sz="1800"/>
          </a:p>
          <a:p>
            <a:r>
              <a:rPr lang="en-US" sz="1800" b="1">
                <a:sym typeface="+mn-ea"/>
              </a:rPr>
              <a:t>Wireless Power Transmission (WPT)</a:t>
            </a:r>
            <a:r>
              <a:rPr lang="en-US" b="1">
                <a:sym typeface="+mn-ea"/>
              </a:rPr>
              <a:t>:</a:t>
            </a:r>
            <a:r>
              <a:rPr lang="en-US">
                <a:sym typeface="+mn-ea"/>
              </a:rPr>
              <a:t> </a:t>
            </a:r>
            <a:r>
              <a:rPr lang="en-US" sz="1800">
                <a:sym typeface="+mn-ea"/>
              </a:rPr>
              <a:t>WPT refers to transmitting power from a source to a receiver without physical connectors. It uses electromagnetic fields to transfer energy, which can be applied over short and long distances, depending on the technology and frequency range.​</a:t>
            </a:r>
            <a:endParaRPr lang="en-US" sz="1800"/>
          </a:p>
          <a:p>
            <a:endParaRPr lang="en-US" sz="1800"/>
          </a:p>
          <a:p>
            <a:r>
              <a:rPr lang="en-US" sz="1800" b="1">
                <a:sym typeface="+mn-ea"/>
              </a:rPr>
              <a:t>Metamaterials/ Meta surfaces</a:t>
            </a:r>
            <a:r>
              <a:rPr lang="en-US" b="1">
                <a:sym typeface="+mn-ea"/>
              </a:rPr>
              <a:t>:</a:t>
            </a:r>
            <a:r>
              <a:rPr lang="en-US">
                <a:sym typeface="+mn-ea"/>
              </a:rPr>
              <a:t> </a:t>
            </a:r>
            <a:r>
              <a:rPr lang="en-US" sz="1800">
                <a:sym typeface="+mn-ea"/>
              </a:rPr>
              <a:t>These are artificially structured materials engineered to manipulate electromagnetic waves in ways that natural materials cannot. Metamaterials can control wave propagation, reflection, absorption, and refraction, offering unprecedented control over RF signals.​</a:t>
            </a:r>
            <a:endParaRPr lang="en-US" sz="180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79" name="Shape 179"/>
        <p:cNvGrpSpPr/>
        <p:nvPr/>
      </p:nvGrpSpPr>
      <p:grpSpPr>
        <a:xfrm>
          <a:off x="0" y="0"/>
          <a:ext cx="0" cy="0"/>
          <a:chOff x="0" y="0"/>
          <a:chExt cx="0" cy="0"/>
        </a:xfrm>
      </p:grpSpPr>
      <p:sp>
        <p:nvSpPr>
          <p:cNvPr id="180" name="Google Shape;180;p7"/>
          <p:cNvSpPr txBox="1"/>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181" name="Google Shape;181;p7"/>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rgbClr val="000000"/>
                </a:solidFill>
                <a:latin typeface="Montserrat"/>
                <a:ea typeface="Montserrat"/>
                <a:cs typeface="Montserrat"/>
                <a:sym typeface="Montserrat"/>
              </a:rPr>
              <a:t>Literature Survey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2" name="Google Shape;182;p7"/>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endParaRPr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endParaRPr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p>
        </p:txBody>
      </p:sp>
      <p:graphicFrame>
        <p:nvGraphicFramePr>
          <p:cNvPr id="4" name="Table 3"/>
          <p:cNvGraphicFramePr/>
          <p:nvPr>
            <p:custDataLst>
              <p:tags r:id="rId1"/>
            </p:custDataLst>
          </p:nvPr>
        </p:nvGraphicFramePr>
        <p:xfrm>
          <a:off x="516890" y="1026160"/>
          <a:ext cx="11131550" cy="4985385"/>
        </p:xfrm>
        <a:graphic>
          <a:graphicData uri="http://schemas.openxmlformats.org/drawingml/2006/table">
            <a:tbl>
              <a:tblPr firstRow="1" bandRow="1">
                <a:tableStyleId>{5C22544A-7EE6-4342-B048-85BDC9FD1C3A}</a:tableStyleId>
              </a:tblPr>
              <a:tblGrid>
                <a:gridCol w="542290"/>
                <a:gridCol w="3472180"/>
                <a:gridCol w="2664460"/>
                <a:gridCol w="1095375"/>
                <a:gridCol w="3357245"/>
              </a:tblGrid>
              <a:tr h="540385">
                <a:tc>
                  <a:txBody>
                    <a:bodyPr/>
                    <a:p>
                      <a:pPr>
                        <a:buNone/>
                      </a:pPr>
                      <a:endParaRPr lang="en-IN" altLang="en-US">
                        <a:solidFill>
                          <a:schemeClr val="bg1"/>
                        </a:solidFill>
                      </a:endParaRPr>
                    </a:p>
                    <a:p>
                      <a:pPr>
                        <a:buNone/>
                      </a:pPr>
                      <a:r>
                        <a:rPr lang="en-IN" altLang="en-US">
                          <a:solidFill>
                            <a:schemeClr val="bg1"/>
                          </a:solidFill>
                        </a:rPr>
                        <a:t>s:no</a:t>
                      </a:r>
                      <a:endParaRPr lang="en-IN" altLang="en-US">
                        <a:solidFill>
                          <a:schemeClr val="bg1"/>
                        </a:solidFill>
                      </a:endParaRPr>
                    </a:p>
                  </a:txBody>
                  <a:tcPr/>
                </a:tc>
                <a:tc>
                  <a:txBody>
                    <a:bodyPr/>
                    <a:p>
                      <a:pPr>
                        <a:buNone/>
                      </a:pPr>
                      <a:endParaRPr lang="en-IN" altLang="en-US"/>
                    </a:p>
                    <a:p>
                      <a:pPr>
                        <a:buNone/>
                      </a:pPr>
                      <a:r>
                        <a:rPr lang="en-IN" altLang="en-US"/>
                        <a:t>             TITTLE</a:t>
                      </a:r>
                      <a:endParaRPr lang="en-IN" altLang="en-US"/>
                    </a:p>
                  </a:txBody>
                  <a:tcPr/>
                </a:tc>
                <a:tc>
                  <a:txBody>
                    <a:bodyPr/>
                    <a:p>
                      <a:pPr>
                        <a:buNone/>
                      </a:pPr>
                      <a:endParaRPr lang="en-IN" altLang="en-US"/>
                    </a:p>
                    <a:p>
                      <a:pPr>
                        <a:buNone/>
                      </a:pPr>
                      <a:r>
                        <a:rPr lang="en-IN" altLang="en-US"/>
                        <a:t>  AUTHOR</a:t>
                      </a:r>
                      <a:endParaRPr lang="en-IN" altLang="en-US"/>
                    </a:p>
                    <a:p>
                      <a:pPr>
                        <a:buNone/>
                      </a:pPr>
                      <a:endParaRPr lang="en-IN" altLang="en-US"/>
                    </a:p>
                  </a:txBody>
                  <a:tcPr/>
                </a:tc>
                <a:tc>
                  <a:txBody>
                    <a:bodyPr/>
                    <a:p>
                      <a:pPr>
                        <a:buNone/>
                      </a:pPr>
                      <a:endParaRPr lang="en-IN" altLang="en-US"/>
                    </a:p>
                    <a:p>
                      <a:pPr>
                        <a:buNone/>
                      </a:pPr>
                      <a:r>
                        <a:rPr lang="en-IN" altLang="en-US"/>
                        <a:t>YEAR OF PUBLISHING</a:t>
                      </a:r>
                      <a:endParaRPr lang="en-IN" altLang="en-US"/>
                    </a:p>
                  </a:txBody>
                  <a:tcPr/>
                </a:tc>
                <a:tc>
                  <a:txBody>
                    <a:bodyPr/>
                    <a:p>
                      <a:pPr>
                        <a:buNone/>
                      </a:pPr>
                      <a:endParaRPr lang="en-IN" altLang="en-US"/>
                    </a:p>
                    <a:p>
                      <a:pPr>
                        <a:buNone/>
                      </a:pPr>
                      <a:r>
                        <a:rPr lang="en-IN" altLang="en-US"/>
                        <a:t>DRAW BACKS</a:t>
                      </a:r>
                      <a:endParaRPr lang="en-IN" altLang="en-US"/>
                    </a:p>
                    <a:p>
                      <a:pPr>
                        <a:buNone/>
                      </a:pPr>
                      <a:endParaRPr lang="en-IN" altLang="en-US"/>
                    </a:p>
                  </a:txBody>
                  <a:tcPr/>
                </a:tc>
              </a:tr>
              <a:tr h="1297305">
                <a:tc>
                  <a:txBody>
                    <a:bodyPr/>
                    <a:p>
                      <a:pPr>
                        <a:buNone/>
                      </a:pPr>
                      <a:endParaRPr lang="en-IN" altLang="en-US"/>
                    </a:p>
                    <a:p>
                      <a:pPr>
                        <a:buNone/>
                      </a:pPr>
                      <a:endParaRPr lang="en-IN" altLang="en-US"/>
                    </a:p>
                    <a:p>
                      <a:pPr>
                        <a:buNone/>
                      </a:pPr>
                      <a:endParaRPr lang="en-IN" altLang="en-US"/>
                    </a:p>
                    <a:p>
                      <a:pPr>
                        <a:buNone/>
                      </a:pPr>
                      <a:r>
                        <a:rPr lang="en-IN" altLang="en-US"/>
                        <a:t>1 </a:t>
                      </a:r>
                      <a:endParaRPr lang="en-IN" altLang="en-US"/>
                    </a:p>
                  </a:txBody>
                  <a:tcPr/>
                </a:tc>
                <a:tc>
                  <a:txBody>
                    <a:bodyPr/>
                    <a:p>
                      <a:pPr>
                        <a:buNone/>
                      </a:pPr>
                      <a:endParaRPr lang="en-IN" altLang="en-US" b="1"/>
                    </a:p>
                    <a:p>
                      <a:pPr>
                        <a:buNone/>
                      </a:pPr>
                      <a:endParaRPr lang="en-IN" altLang="en-US" b="1"/>
                    </a:p>
                    <a:p>
                      <a:pPr>
                        <a:buNone/>
                      </a:pPr>
                      <a:r>
                        <a:rPr lang="en-IN" altLang="en-US" b="1"/>
                        <a:t>Design of RF energy harvesting Antenna using optimization techniques</a:t>
                      </a:r>
                      <a:endParaRPr lang="en-IN" altLang="en-US" b="1"/>
                    </a:p>
                  </a:txBody>
                  <a:tcPr/>
                </a:tc>
                <a:tc>
                  <a:txBody>
                    <a:bodyPr/>
                    <a:p>
                      <a:pPr>
                        <a:buNone/>
                      </a:pPr>
                      <a:endParaRPr lang="en-US"/>
                    </a:p>
                    <a:p>
                      <a:pPr>
                        <a:buNone/>
                      </a:pPr>
                      <a:endParaRPr lang="en-US"/>
                    </a:p>
                    <a:p>
                      <a:pPr>
                        <a:buNone/>
                      </a:pPr>
                      <a:r>
                        <a:rPr lang="en-US" sz="1400" b="1">
                          <a:solidFill>
                            <a:schemeClr val="hlink"/>
                          </a:solidFill>
                          <a:uFill>
                            <a:noFill/>
                          </a:uFill>
                          <a:sym typeface="+mn-ea"/>
                          <a:hlinkClick r:id="rId2"/>
                        </a:rPr>
                        <a:t>Vijay Gokul</a:t>
                      </a:r>
                      <a:r>
                        <a:rPr lang="en-US" sz="1400">
                          <a:sym typeface="+mn-ea"/>
                        </a:rPr>
                        <a:t>(MCE, Madurai),</a:t>
                      </a:r>
                      <a:r>
                        <a:rPr lang="en-US" sz="1400" b="1">
                          <a:solidFill>
                            <a:schemeClr val="hlink"/>
                          </a:solidFill>
                          <a:uFill>
                            <a:noFill/>
                          </a:uFill>
                          <a:sym typeface="+mn-ea"/>
                          <a:hlinkClick r:id="rId3"/>
                        </a:rPr>
                        <a:t>M. Suba Lakshmi</a:t>
                      </a:r>
                      <a:r>
                        <a:rPr lang="en-US" sz="1400">
                          <a:sym typeface="+mn-ea"/>
                        </a:rPr>
                        <a:t>,</a:t>
                      </a:r>
                      <a:r>
                        <a:rPr lang="en-IN" altLang="en-US" sz="1400">
                          <a:sym typeface="+mn-ea"/>
                        </a:rPr>
                        <a:t>TSweta</a:t>
                      </a:r>
                      <a:endParaRPr lang="en-IN" altLang="en-US" sz="1400">
                        <a:sym typeface="+mn-ea"/>
                      </a:endParaRPr>
                    </a:p>
                  </a:txBody>
                  <a:tcPr/>
                </a:tc>
                <a:tc>
                  <a:txBody>
                    <a:bodyPr/>
                    <a:p>
                      <a:pPr>
                        <a:buNone/>
                      </a:pPr>
                      <a:r>
                        <a:rPr lang="en-IN" altLang="en-US"/>
                        <a:t>  </a:t>
                      </a:r>
                      <a:endParaRPr lang="en-IN" altLang="en-US"/>
                    </a:p>
                    <a:p>
                      <a:pPr>
                        <a:buNone/>
                      </a:pPr>
                      <a:endParaRPr lang="en-IN" altLang="en-US"/>
                    </a:p>
                    <a:p>
                      <a:pPr>
                        <a:buNone/>
                      </a:pPr>
                      <a:r>
                        <a:rPr lang="en-IN" altLang="en-US"/>
                        <a:t>April 2020</a:t>
                      </a:r>
                      <a:endParaRPr lang="en-IN" altLang="en-US"/>
                    </a:p>
                  </a:txBody>
                  <a:tcPr/>
                </a:tc>
                <a:tc>
                  <a:txBody>
                    <a:bodyPr/>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Limited Frequencie</a:t>
                      </a:r>
                      <a:r>
                        <a:rPr lang="en-IN" altLang="en-US"/>
                        <a:t>s</a:t>
                      </a:r>
                      <a:endParaRPr lang="en-US"/>
                    </a:p>
                    <a:p>
                      <a:pPr marL="285750" indent="-285750">
                        <a:buFont typeface="Arial" panose="020B0604020202020204" pitchFamily="34" charset="0"/>
                        <a:buChar char="•"/>
                      </a:pPr>
                      <a:r>
                        <a:rPr lang="en-US"/>
                        <a:t>Reliance on Simulations</a:t>
                      </a:r>
                      <a:endParaRPr lang="en-US"/>
                    </a:p>
                    <a:p>
                      <a:pPr marL="285750" indent="-285750">
                        <a:buFont typeface="Arial" panose="020B0604020202020204" pitchFamily="34" charset="0"/>
                        <a:buChar char="•"/>
                      </a:pPr>
                      <a:r>
                        <a:rPr lang="en-US"/>
                        <a:t>Complicated Methods</a:t>
                      </a:r>
                      <a:endParaRPr lang="en-US"/>
                    </a:p>
                    <a:p>
                      <a:pPr marL="285750" indent="-285750">
                        <a:buFont typeface="Arial" panose="020B0604020202020204" pitchFamily="34" charset="0"/>
                        <a:buChar char="•"/>
                      </a:pPr>
                      <a:r>
                        <a:rPr lang="en-US"/>
                        <a:t>Lack of Practical Use</a:t>
                      </a:r>
                      <a:endParaRPr lang="en-US"/>
                    </a:p>
                    <a:p>
                      <a:pPr>
                        <a:buNone/>
                      </a:pPr>
                      <a:endParaRPr lang="en-US"/>
                    </a:p>
                    <a:p>
                      <a:pPr>
                        <a:buNone/>
                      </a:pPr>
                      <a:endParaRPr lang="en-US"/>
                    </a:p>
                  </a:txBody>
                  <a:tcPr/>
                </a:tc>
              </a:tr>
              <a:tr h="1115695">
                <a:tc>
                  <a:txBody>
                    <a:bodyPr/>
                    <a:p>
                      <a:pPr>
                        <a:buNone/>
                      </a:pPr>
                      <a:endParaRPr lang="en-IN" altLang="en-US"/>
                    </a:p>
                    <a:p>
                      <a:pPr>
                        <a:buNone/>
                      </a:pPr>
                      <a:endParaRPr lang="en-IN" altLang="en-US"/>
                    </a:p>
                    <a:p>
                      <a:pPr>
                        <a:buNone/>
                      </a:pPr>
                      <a:r>
                        <a:rPr lang="en-IN" altLang="en-US"/>
                        <a:t>2</a:t>
                      </a:r>
                      <a:endParaRPr lang="en-IN" altLang="en-US"/>
                    </a:p>
                    <a:p>
                      <a:pPr>
                        <a:buNone/>
                      </a:pPr>
                      <a:endParaRPr lang="en-IN" altLang="en-US"/>
                    </a:p>
                  </a:txBody>
                  <a:tcPr/>
                </a:tc>
                <a:tc>
                  <a:txBody>
                    <a:bodyPr/>
                    <a:p>
                      <a:pPr>
                        <a:buNone/>
                      </a:pPr>
                      <a:endParaRPr lang="en-IN" altLang="en-US" b="1"/>
                    </a:p>
                    <a:p>
                      <a:pPr>
                        <a:buNone/>
                      </a:pPr>
                      <a:endParaRPr lang="en-IN" altLang="en-US" b="1"/>
                    </a:p>
                    <a:p>
                      <a:pPr>
                        <a:buNone/>
                      </a:pPr>
                      <a:r>
                        <a:rPr lang="en-IN" altLang="en-US" b="1"/>
                        <a:t>Design and implementation of microstrip patch antenna</a:t>
                      </a:r>
                      <a:endParaRPr lang="en-IN" altLang="en-US" b="1"/>
                    </a:p>
                  </a:txBody>
                  <a:tcPr/>
                </a:tc>
                <a:tc>
                  <a:txBody>
                    <a:bodyPr/>
                    <a:p>
                      <a:pPr>
                        <a:buNone/>
                      </a:pPr>
                      <a:endParaRPr lang="en-US"/>
                    </a:p>
                    <a:p>
                      <a:pPr>
                        <a:buNone/>
                      </a:pPr>
                      <a:endParaRPr lang="en-US"/>
                    </a:p>
                    <a:p>
                      <a:pPr>
                        <a:buNone/>
                      </a:pPr>
                      <a:r>
                        <a:rPr lang="en-IN" altLang="en-US"/>
                        <a:t>John Colaco,Rajesh Lohani</a:t>
                      </a:r>
                      <a:endParaRPr lang="en-IN" altLang="en-US"/>
                    </a:p>
                  </a:txBody>
                  <a:tcPr/>
                </a:tc>
                <a:tc>
                  <a:txBody>
                    <a:bodyPr/>
                    <a:p>
                      <a:pPr>
                        <a:buNone/>
                      </a:pPr>
                      <a:endParaRPr lang="en-US"/>
                    </a:p>
                    <a:p>
                      <a:pPr>
                        <a:buNone/>
                      </a:pPr>
                      <a:endParaRPr lang="en-US"/>
                    </a:p>
                    <a:p>
                      <a:pPr>
                        <a:buNone/>
                      </a:pPr>
                      <a:r>
                        <a:rPr lang="en-IN" altLang="en-US"/>
                        <a:t>2020</a:t>
                      </a:r>
                      <a:endParaRPr lang="en-IN" altLang="en-US"/>
                    </a:p>
                  </a:txBody>
                  <a:tcPr/>
                </a:tc>
                <a:tc>
                  <a:txBody>
                    <a:bodyPr/>
                    <a:p>
                      <a:pPr>
                        <a:buNone/>
                      </a:pPr>
                      <a:r>
                        <a:rPr lang="en-IN" altLang="en-US"/>
                        <a:t>  </a:t>
                      </a:r>
                      <a:endParaRPr lang="en-IN" altLang="en-US"/>
                    </a:p>
                    <a:p>
                      <a:pPr marL="285750" indent="-285750">
                        <a:buFont typeface="Arial" panose="020B0604020202020204" pitchFamily="34" charset="0"/>
                        <a:buChar char="•"/>
                      </a:pPr>
                      <a:r>
                        <a:rPr lang="en-IN" altLang="en-US"/>
                        <a:t>5g application</a:t>
                      </a:r>
                      <a:endParaRPr lang="en-IN" altLang="en-US"/>
                    </a:p>
                    <a:p>
                      <a:pPr marL="285750" indent="-285750">
                        <a:buFont typeface="Arial" panose="020B0604020202020204" pitchFamily="34" charset="0"/>
                        <a:buChar char="•"/>
                      </a:pPr>
                      <a:r>
                        <a:rPr lang="en-IN" altLang="en-US"/>
                        <a:t>Bandwidth limitation</a:t>
                      </a:r>
                      <a:endParaRPr lang="en-IN" altLang="en-US"/>
                    </a:p>
                    <a:p>
                      <a:pPr marL="285750" indent="-285750">
                        <a:buFont typeface="Arial" panose="020B0604020202020204" pitchFamily="34" charset="0"/>
                        <a:buChar char="•"/>
                      </a:pPr>
                      <a:r>
                        <a:rPr lang="en-IN" altLang="en-US"/>
                        <a:t>radiation pattern</a:t>
                      </a:r>
                      <a:endParaRPr lang="en-IN" altLang="en-US"/>
                    </a:p>
                    <a:p>
                      <a:pPr marL="285750" indent="-285750">
                        <a:buFont typeface="Arial" panose="020B0604020202020204" pitchFamily="34" charset="0"/>
                        <a:buChar char="•"/>
                      </a:pPr>
                      <a:r>
                        <a:rPr lang="en-IN" altLang="en-US"/>
                        <a:t>gain and efficiency</a:t>
                      </a:r>
                      <a:endParaRPr lang="en-IN" altLang="en-US"/>
                    </a:p>
                    <a:p>
                      <a:pPr marL="0" indent="0">
                        <a:buFont typeface="Arial" panose="020B0604020202020204" pitchFamily="34" charset="0"/>
                        <a:buNone/>
                      </a:pPr>
                      <a:endParaRPr lang="en-IN" altLang="en-US"/>
                    </a:p>
                  </a:txBody>
                  <a:tcPr/>
                </a:tc>
              </a:tr>
              <a:tr h="1297305">
                <a:tc>
                  <a:txBody>
                    <a:bodyPr/>
                    <a:p>
                      <a:pPr>
                        <a:buNone/>
                      </a:pPr>
                      <a:endParaRPr lang="en-US"/>
                    </a:p>
                    <a:p>
                      <a:pPr>
                        <a:buNone/>
                      </a:pPr>
                      <a:endParaRPr lang="en-US"/>
                    </a:p>
                    <a:p>
                      <a:pPr>
                        <a:buNone/>
                      </a:pPr>
                      <a:r>
                        <a:rPr lang="en-IN" altLang="en-US"/>
                        <a:t>3</a:t>
                      </a:r>
                      <a:endParaRPr lang="en-IN" altLang="en-US"/>
                    </a:p>
                  </a:txBody>
                  <a:tcPr/>
                </a:tc>
                <a:tc>
                  <a:txBody>
                    <a:bodyPr/>
                    <a:p>
                      <a:pPr>
                        <a:buNone/>
                      </a:pPr>
                      <a:endParaRPr lang="en-US"/>
                    </a:p>
                    <a:p>
                      <a:pPr>
                        <a:buNone/>
                      </a:pPr>
                      <a:r>
                        <a:rPr lang="en-US" b="1"/>
                        <a:t>Circularly polarized microstrip patch antenna with</a:t>
                      </a:r>
                      <a:r>
                        <a:rPr lang="en-IN" altLang="en-US" b="1"/>
                        <a:t> </a:t>
                      </a:r>
                      <a:r>
                        <a:rPr lang="en-US" b="1"/>
                        <a:t>tilted patch and DGS for ambient RF energy harvesting</a:t>
                      </a:r>
                      <a:endParaRPr lang="en-US" b="1"/>
                    </a:p>
                  </a:txBody>
                  <a:tcPr/>
                </a:tc>
                <a:tc>
                  <a:txBody>
                    <a:bodyPr/>
                    <a:p>
                      <a:pPr>
                        <a:buNone/>
                      </a:pPr>
                      <a:endParaRPr lang="en-US"/>
                    </a:p>
                    <a:p>
                      <a:pPr>
                        <a:buNone/>
                      </a:pPr>
                      <a:r>
                        <a:rPr lang="en-US"/>
                        <a:t>Parul Saini</a:t>
                      </a:r>
                      <a:r>
                        <a:rPr lang="en-IN" altLang="en-US"/>
                        <a:t>,Shivani Malhotra,Lipika Gupta</a:t>
                      </a:r>
                      <a:endParaRPr lang="en-IN" altLang="en-US"/>
                    </a:p>
                  </a:txBody>
                  <a:tcPr/>
                </a:tc>
                <a:tc>
                  <a:txBody>
                    <a:bodyPr/>
                    <a:p>
                      <a:pPr>
                        <a:buNone/>
                      </a:pPr>
                      <a:endParaRPr lang="en-US"/>
                    </a:p>
                    <a:p>
                      <a:pPr>
                        <a:buNone/>
                      </a:pPr>
                      <a:endParaRPr lang="en-US"/>
                    </a:p>
                    <a:p>
                      <a:pPr>
                        <a:buNone/>
                      </a:pPr>
                      <a:r>
                        <a:rPr lang="en-IN" altLang="en-US"/>
                        <a:t>2024</a:t>
                      </a:r>
                      <a:endParaRPr lang="en-IN" altLang="en-US"/>
                    </a:p>
                  </a:txBody>
                  <a:tcPr/>
                </a:tc>
                <a:tc>
                  <a:txBody>
                    <a:bodyPr/>
                    <a:p>
                      <a:pPr marL="285750" indent="-285750">
                        <a:buFont typeface="Arial" panose="020B0604020202020204" pitchFamily="34" charset="0"/>
                        <a:buChar char="•"/>
                      </a:pPr>
                      <a:r>
                        <a:rPr lang="en-US"/>
                        <a:t>Limited Frequency Range</a:t>
                      </a:r>
                      <a:endParaRPr lang="en-US"/>
                    </a:p>
                    <a:p>
                      <a:pPr marL="285750" indent="-285750">
                        <a:buFont typeface="Arial" panose="020B0604020202020204" pitchFamily="34" charset="0"/>
                        <a:buChar char="•"/>
                      </a:pPr>
                      <a:r>
                        <a:rPr lang="en-US"/>
                        <a:t>Reliance on Simulations</a:t>
                      </a:r>
                      <a:endParaRPr lang="en-US"/>
                    </a:p>
                    <a:p>
                      <a:pPr marL="285750" indent="-285750">
                        <a:buFont typeface="Arial" panose="020B0604020202020204" pitchFamily="34" charset="0"/>
                        <a:buChar char="•"/>
                      </a:pPr>
                      <a:r>
                        <a:rPr lang="en-US"/>
                        <a:t>Complex Design</a:t>
                      </a:r>
                      <a:endParaRPr lang="en-US"/>
                    </a:p>
                    <a:p>
                      <a:pPr marL="285750" indent="-285750">
                        <a:buFont typeface="Arial" panose="020B0604020202020204" pitchFamily="34" charset="0"/>
                        <a:buChar char="•"/>
                      </a:pPr>
                      <a:r>
                        <a:rPr lang="en-US"/>
                        <a:t>Environmental Impact Not Addressed</a:t>
                      </a:r>
                      <a:endParaRPr lang="en-US"/>
                    </a:p>
                  </a:txBody>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4" name="Text Box 3"/>
          <p:cNvSpPr txBox="1"/>
          <p:nvPr/>
        </p:nvSpPr>
        <p:spPr>
          <a:xfrm>
            <a:off x="1712595" y="1287145"/>
            <a:ext cx="8766175" cy="3932555"/>
          </a:xfrm>
          <a:prstGeom prst="rect">
            <a:avLst/>
          </a:prstGeom>
          <a:noFill/>
        </p:spPr>
        <p:txBody>
          <a:bodyPr wrap="square" rtlCol="0">
            <a:noAutofit/>
          </a:bodyPr>
          <a:p>
            <a:pPr marL="0" marR="0" lvl="0" indent="0" algn="l" rtl="0">
              <a:lnSpc>
                <a:spcPct val="100000"/>
              </a:lnSpc>
              <a:spcBef>
                <a:spcPts val="0"/>
              </a:spcBef>
              <a:spcAft>
                <a:spcPts val="0"/>
              </a:spcAft>
              <a:buClr>
                <a:srgbClr val="000000"/>
              </a:buClr>
              <a:buSzPts val="1400"/>
              <a:buFont typeface="Arial" panose="020B0604020202020204"/>
              <a:buNone/>
            </a:pPr>
            <a:r>
              <a:rPr lang="en-IN" b="1">
                <a:latin typeface="Verdana" panose="020B0604030504040204"/>
                <a:ea typeface="Verdana" panose="020B0604030504040204"/>
                <a:cs typeface="Verdana" panose="020B0604030504040204"/>
                <a:sym typeface="Verdana" panose="020B0604030504040204"/>
              </a:rPr>
              <a:t>REFERENCES</a:t>
            </a:r>
            <a:endParaRPr b="1">
              <a:latin typeface="Verdana" panose="020B0604030504040204"/>
              <a:ea typeface="Verdana" panose="020B0604030504040204"/>
              <a:cs typeface="Verdana" panose="020B0604030504040204"/>
              <a:sym typeface="Verdana" panose="020B0604030504040204"/>
            </a:endParaRPr>
          </a:p>
          <a:p>
            <a:pPr marL="0" lvl="0" indent="0" algn="l" rtl="0">
              <a:lnSpc>
                <a:spcPct val="120000"/>
              </a:lnSpc>
              <a:spcBef>
                <a:spcPts val="0"/>
              </a:spcBef>
              <a:spcAft>
                <a:spcPts val="0"/>
              </a:spcAft>
              <a:buNone/>
            </a:pPr>
            <a:endParaRPr>
              <a:solidFill>
                <a:srgbClr val="111111"/>
              </a:solidFill>
              <a:highlight>
                <a:srgbClr val="FFFFFF"/>
              </a:highlight>
              <a:latin typeface="Roboto" panose="02000000000000000000"/>
              <a:ea typeface="Roboto" panose="02000000000000000000"/>
              <a:cs typeface="Roboto" panose="02000000000000000000"/>
              <a:sym typeface="Roboto" panose="02000000000000000000"/>
            </a:endParaRPr>
          </a:p>
          <a:p>
            <a:pPr marL="425450" lvl="0" indent="-285750" algn="l" rtl="0">
              <a:lnSpc>
                <a:spcPct val="120000"/>
              </a:lnSpc>
              <a:spcBef>
                <a:spcPts val="0"/>
              </a:spcBef>
              <a:spcAft>
                <a:spcPts val="0"/>
              </a:spcAft>
              <a:buSzPts val="1400"/>
              <a:buFont typeface="Wingdings" panose="05000000000000000000" charset="0"/>
              <a:buChar char="o"/>
            </a:pPr>
            <a:r>
              <a:rPr lang="en-US">
                <a:solidFill>
                  <a:srgbClr val="111111"/>
                </a:solidFill>
                <a:highlight>
                  <a:srgbClr val="FFFFFF"/>
                </a:highlight>
                <a:latin typeface="Roboto" panose="02000000000000000000"/>
                <a:ea typeface="Roboto" panose="02000000000000000000"/>
                <a:cs typeface="Roboto" panose="02000000000000000000"/>
                <a:sym typeface="Roboto" panose="02000000000000000000"/>
              </a:rPr>
              <a:t>Design of RF Energy Harvesting Antenna using Optimization Techniques April 2020 International Journal of Engineering Research and V9(03)V9(03)DOI:</a:t>
            </a:r>
            <a:r>
              <a:rPr lang="en-US" u="sng">
                <a:solidFill>
                  <a:schemeClr val="hlink"/>
                </a:solidFill>
                <a:highlight>
                  <a:srgbClr val="FFFFFF"/>
                </a:highlight>
                <a:latin typeface="Roboto" panose="02000000000000000000"/>
                <a:ea typeface="Roboto" panose="02000000000000000000"/>
                <a:cs typeface="Roboto" panose="02000000000000000000"/>
                <a:sym typeface="Roboto" panose="02000000000000000000"/>
                <a:hlinkClick r:id="rId1"/>
              </a:rPr>
              <a:t>10.17577/IJERTV9IS030458</a:t>
            </a:r>
            <a:r>
              <a:rPr lang="en-US" b="1">
                <a:solidFill>
                  <a:schemeClr val="dk1"/>
                </a:solidFill>
                <a:highlight>
                  <a:srgbClr val="FFFFFF"/>
                </a:highlight>
                <a:latin typeface="Roboto" panose="02000000000000000000"/>
                <a:ea typeface="Roboto" panose="02000000000000000000"/>
                <a:cs typeface="Roboto" panose="02000000000000000000"/>
                <a:sym typeface="Roboto" panose="02000000000000000000"/>
              </a:rPr>
              <a:t>Authors:</a:t>
            </a:r>
            <a:r>
              <a:rPr lang="en-US" b="1">
                <a:solidFill>
                  <a:schemeClr val="hlink"/>
                </a:solidFill>
                <a:uFill>
                  <a:noFill/>
                </a:uFill>
                <a:sym typeface="+mn-ea"/>
                <a:hlinkClick r:id="rId2"/>
              </a:rPr>
              <a:t>Vijay Gokul</a:t>
            </a:r>
            <a:r>
              <a:rPr lang="en-US">
                <a:sym typeface="+mn-ea"/>
              </a:rPr>
              <a:t>(MCE, Madurai),</a:t>
            </a:r>
            <a:r>
              <a:rPr lang="en-US" b="1">
                <a:solidFill>
                  <a:schemeClr val="hlink"/>
                </a:solidFill>
                <a:uFill>
                  <a:noFill/>
                </a:uFill>
                <a:sym typeface="+mn-ea"/>
                <a:hlinkClick r:id="rId3"/>
              </a:rPr>
              <a:t>M. Suba Lakshmi</a:t>
            </a:r>
            <a:r>
              <a:rPr lang="en-US">
                <a:sym typeface="+mn-ea"/>
              </a:rPr>
              <a:t>,</a:t>
            </a:r>
            <a:r>
              <a:rPr lang="en-US" b="1">
                <a:solidFill>
                  <a:schemeClr val="hlink"/>
                </a:solidFill>
                <a:highlight>
                  <a:srgbClr val="FFFFFF"/>
                </a:highlight>
                <a:uFill>
                  <a:noFill/>
                </a:uFill>
                <a:latin typeface="Roboto" panose="02000000000000000000"/>
                <a:ea typeface="Roboto" panose="02000000000000000000"/>
                <a:cs typeface="Roboto" panose="02000000000000000000"/>
                <a:sym typeface="Roboto" panose="02000000000000000000"/>
                <a:hlinkClick r:id="rId4"/>
              </a:rPr>
              <a:t>TSwetha</a:t>
            </a:r>
            <a:r>
              <a:rPr lang="en-US">
                <a:sym typeface="+mn-ea"/>
              </a:rPr>
              <a:t> </a:t>
            </a:r>
            <a:r>
              <a:rPr lang="en-US" u="sng">
                <a:solidFill>
                  <a:schemeClr val="hlink"/>
                </a:solidFill>
                <a:latin typeface="Verdana" panose="020B0604030504040204"/>
                <a:ea typeface="Verdana" panose="020B0604030504040204"/>
                <a:cs typeface="Verdana" panose="020B0604030504040204"/>
                <a:sym typeface="Verdana" panose="020B0604030504040204"/>
                <a:hlinkClick r:id="rId5"/>
              </a:rPr>
              <a:t>https://www.researchgate.net/publication/341875241_</a:t>
            </a:r>
            <a:endParaRPr lang="en-US" u="sng">
              <a:solidFill>
                <a:schemeClr val="hlink"/>
              </a:solidFill>
              <a:latin typeface="Verdana" panose="020B0604030504040204"/>
              <a:ea typeface="Verdana" panose="020B0604030504040204"/>
              <a:cs typeface="Verdana" panose="020B0604030504040204"/>
              <a:sym typeface="Verdana" panose="020B0604030504040204"/>
              <a:hlinkClick r:id="rId5"/>
            </a:endParaRPr>
          </a:p>
          <a:p>
            <a:pPr marL="425450" lvl="0" indent="-285750" algn="l" rtl="0">
              <a:lnSpc>
                <a:spcPct val="120000"/>
              </a:lnSpc>
              <a:spcBef>
                <a:spcPts val="0"/>
              </a:spcBef>
              <a:spcAft>
                <a:spcPts val="0"/>
              </a:spcAft>
              <a:buSzPts val="1400"/>
              <a:buFont typeface="Wingdings" panose="05000000000000000000" charset="0"/>
              <a:buChar char="o"/>
            </a:pPr>
            <a:r>
              <a:rPr lang="en-IN" altLang="en-US">
                <a:sym typeface="+mn-ea"/>
              </a:rPr>
              <a:t>Design and implementation of microstrip patch  antenna </a:t>
            </a:r>
            <a:r>
              <a:rPr>
                <a:solidFill>
                  <a:schemeClr val="accent1"/>
                </a:solidFill>
                <a:highlight>
                  <a:srgbClr val="FFFFFF"/>
                </a:highlight>
              </a:rPr>
              <a:t>https://scholar.google.co.in/scholar?start=10&amp;q=ieee+papers+for+design+of+microstrip+patch+antenna+for+5g+application&amp;hl=en&amp;as_sdt=0,5&amp;as_vis=1#d=gs_qabs&amp;t=1729599737999&amp;u=%23p%3DPPP7U7f59JwJ</a:t>
            </a:r>
            <a:endParaRPr>
              <a:solidFill>
                <a:schemeClr val="accent1"/>
              </a:solidFill>
              <a:highlight>
                <a:srgbClr val="FFFFFF"/>
              </a:highlight>
            </a:endParaRPr>
          </a:p>
          <a:p>
            <a:pPr marL="425450" lvl="0" indent="-285750" algn="l" rtl="0">
              <a:lnSpc>
                <a:spcPct val="120000"/>
              </a:lnSpc>
              <a:spcBef>
                <a:spcPts val="0"/>
              </a:spcBef>
              <a:spcAft>
                <a:spcPts val="0"/>
              </a:spcAft>
              <a:buSzPts val="1400"/>
              <a:buFont typeface="Wingdings" panose="05000000000000000000" charset="0"/>
              <a:buChar char="o"/>
            </a:pPr>
            <a:r>
              <a:rPr lang="en-US"/>
              <a:t>Circularly polarized microstrip patch antenna with tilted patch and DGS for ambient RF energy harvesting</a:t>
            </a:r>
            <a:r>
              <a:rPr lang="en-IN" altLang="en-US"/>
              <a:t> </a:t>
            </a:r>
            <a:r>
              <a:rPr lang="en-IN" altLang="en-US">
                <a:solidFill>
                  <a:schemeClr val="accent1"/>
                </a:solidFill>
              </a:rPr>
              <a:t>https://ieeexplore.ieee.org/document/10698717</a:t>
            </a:r>
            <a:endParaRPr lang="en-IN" altLang="en-US">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93" name="Shape 193"/>
        <p:cNvGrpSpPr/>
        <p:nvPr/>
      </p:nvGrpSpPr>
      <p:grpSpPr>
        <a:xfrm>
          <a:off x="0" y="0"/>
          <a:ext cx="0" cy="0"/>
          <a:chOff x="0" y="0"/>
          <a:chExt cx="0" cy="0"/>
        </a:xfrm>
      </p:grpSpPr>
      <p:sp>
        <p:nvSpPr>
          <p:cNvPr id="194" name="Google Shape;194;p8"/>
          <p:cNvSpPr txBox="1"/>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195" name="Google Shape;195;p8"/>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rgbClr val="000000"/>
                </a:solidFill>
                <a:latin typeface="Montserrat"/>
                <a:ea typeface="Montserrat"/>
                <a:cs typeface="Montserrat"/>
                <a:sym typeface="Montserrat"/>
              </a:rPr>
              <a:t>Analysis - SWOT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96" name="Google Shape;196;p8"/>
          <p:cNvGrpSpPr/>
          <p:nvPr/>
        </p:nvGrpSpPr>
        <p:grpSpPr>
          <a:xfrm>
            <a:off x="213106" y="1087852"/>
            <a:ext cx="6735756" cy="2957187"/>
            <a:chOff x="928691" y="421011"/>
            <a:chExt cx="2812894" cy="2217946"/>
          </a:xfrm>
        </p:grpSpPr>
        <p:sp>
          <p:nvSpPr>
            <p:cNvPr id="197" name="Google Shape;197;p8"/>
            <p:cNvSpPr/>
            <p:nvPr/>
          </p:nvSpPr>
          <p:spPr>
            <a:xfrm>
              <a:off x="2842986" y="1102623"/>
              <a:ext cx="898599" cy="431632"/>
            </a:xfrm>
            <a:custGeom>
              <a:avLst/>
              <a:gdLst/>
              <a:ahLst/>
              <a:cxnLst/>
              <a:rect l="l" t="t" r="r" b="b"/>
              <a:pathLst>
                <a:path w="52055" h="25004" fill="none" extrusionOk="0">
                  <a:moveTo>
                    <a:pt x="52055" y="25004"/>
                  </a:moveTo>
                  <a:lnTo>
                    <a:pt x="27052" y="1"/>
                  </a:lnTo>
                  <a:lnTo>
                    <a:pt x="1" y="1"/>
                  </a:lnTo>
                </a:path>
              </a:pathLst>
            </a:custGeom>
            <a:noFill/>
            <a:ln w="11025" cap="flat" cmpd="sng">
              <a:solidFill>
                <a:schemeClr val="accent6"/>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98" name="Google Shape;198;p8"/>
            <p:cNvGrpSpPr/>
            <p:nvPr/>
          </p:nvGrpSpPr>
          <p:grpSpPr>
            <a:xfrm>
              <a:off x="928691" y="421011"/>
              <a:ext cx="1981329" cy="2217946"/>
              <a:chOff x="928691" y="421011"/>
              <a:chExt cx="1981329" cy="2217946"/>
            </a:xfrm>
          </p:grpSpPr>
          <p:sp>
            <p:nvSpPr>
              <p:cNvPr id="199" name="Google Shape;199;p8"/>
              <p:cNvSpPr txBox="1"/>
              <p:nvPr/>
            </p:nvSpPr>
            <p:spPr>
              <a:xfrm>
                <a:off x="1025420" y="1224757"/>
                <a:ext cx="1884600" cy="1414200"/>
              </a:xfrm>
              <a:prstGeom prst="rect">
                <a:avLst/>
              </a:prstGeom>
              <a:noFill/>
              <a:ln>
                <a:noFill/>
              </a:ln>
            </p:spPr>
            <p:txBody>
              <a:bodyPr spcFirstLastPara="1" wrap="square" lIns="121900" tIns="121900" rIns="121900" bIns="121900" anchor="ctr" anchorCtr="0">
                <a:noAutofit/>
              </a:bodyPr>
              <a:lstStyle/>
              <a:p>
                <a:pPr marL="0" marR="0" lvl="0" indent="0" algn="just"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434343"/>
                    </a:solidFill>
                    <a:latin typeface="Roboto" panose="02000000000000000000"/>
                    <a:ea typeface="Roboto" panose="02000000000000000000"/>
                    <a:cs typeface="Roboto" panose="02000000000000000000"/>
                    <a:sym typeface="Roboto" panose="02000000000000000000"/>
                  </a:rPr>
                  <a:t>S1. </a:t>
                </a:r>
                <a:r>
                  <a:rPr lang="en-US" altLang="en-GB" sz="1600">
                    <a:solidFill>
                      <a:srgbClr val="434343"/>
                    </a:solidFill>
                    <a:latin typeface="Roboto" panose="02000000000000000000"/>
                    <a:ea typeface="Roboto" panose="02000000000000000000"/>
                    <a:cs typeface="Roboto" panose="02000000000000000000"/>
                    <a:sym typeface="Roboto" panose="02000000000000000000"/>
                  </a:rPr>
                  <a:t>Innovative Technology</a:t>
                </a:r>
                <a:endParaRPr lang="zh-CN" altLang="en-US" sz="1600"/>
              </a:p>
              <a:p>
                <a:pPr marL="0" marR="0" lvl="0" indent="0" algn="l" rtl="0">
                  <a:lnSpc>
                    <a:spcPct val="100000"/>
                  </a:lnSpc>
                  <a:spcBef>
                    <a:spcPts val="0"/>
                  </a:spcBef>
                  <a:spcAft>
                    <a:spcPts val="0"/>
                  </a:spcAft>
                  <a:buClr>
                    <a:srgbClr val="000000"/>
                  </a:buClr>
                  <a:buSzPts val="1600"/>
                  <a:buFont typeface="Arial" panose="020B0604020202020204"/>
                  <a:buNone/>
                </a:pPr>
                <a:r>
                  <a:rPr lang="en-US" sz="1600">
                    <a:solidFill>
                      <a:srgbClr val="434343"/>
                    </a:solidFill>
                    <a:latin typeface="Roboto" panose="02000000000000000000"/>
                    <a:ea typeface="Roboto" panose="02000000000000000000"/>
                    <a:cs typeface="Roboto" panose="02000000000000000000"/>
                    <a:sym typeface="Roboto" panose="02000000000000000000"/>
                  </a:rPr>
                  <a:t>S2. </a:t>
                </a:r>
                <a:r>
                  <a:rPr lang="en-US" altLang="en-GB" sz="1600">
                    <a:solidFill>
                      <a:srgbClr val="434343"/>
                    </a:solidFill>
                    <a:latin typeface="Roboto" panose="02000000000000000000"/>
                    <a:ea typeface="Roboto" panose="02000000000000000000"/>
                    <a:cs typeface="Roboto" panose="02000000000000000000"/>
                    <a:sym typeface="Roboto" panose="02000000000000000000"/>
                  </a:rPr>
                  <a:t>High Efficiency and Compact Design</a:t>
                </a:r>
                <a:endParaRPr lang="zh-CN" altLang="en-US" sz="1600"/>
              </a:p>
              <a:p>
                <a:pPr marL="0" marR="0" lvl="0" indent="0" algn="just" rtl="0">
                  <a:lnSpc>
                    <a:spcPct val="100000"/>
                  </a:lnSpc>
                  <a:spcBef>
                    <a:spcPts val="0"/>
                  </a:spcBef>
                  <a:spcAft>
                    <a:spcPts val="0"/>
                  </a:spcAft>
                  <a:buClr>
                    <a:srgbClr val="000000"/>
                  </a:buClr>
                  <a:buSzPts val="1600"/>
                  <a:buFont typeface="Arial" panose="020B0604020202020204"/>
                  <a:buNone/>
                </a:pPr>
                <a:r>
                  <a:rPr lang="en-US" sz="1600">
                    <a:solidFill>
                      <a:srgbClr val="434343"/>
                    </a:solidFill>
                    <a:latin typeface="Roboto" panose="02000000000000000000"/>
                    <a:ea typeface="Roboto" panose="02000000000000000000"/>
                    <a:cs typeface="Roboto" panose="02000000000000000000"/>
                    <a:sym typeface="Roboto" panose="02000000000000000000"/>
                  </a:rPr>
                  <a:t>S3. </a:t>
                </a:r>
                <a:r>
                  <a:rPr lang="en-US" altLang="en-GB" sz="1600">
                    <a:solidFill>
                      <a:srgbClr val="434343"/>
                    </a:solidFill>
                    <a:latin typeface="Roboto" panose="02000000000000000000"/>
                    <a:ea typeface="Roboto" panose="02000000000000000000"/>
                    <a:cs typeface="Roboto" panose="02000000000000000000"/>
                    <a:sym typeface="Roboto" panose="02000000000000000000"/>
                  </a:rPr>
                  <a:t>Wideband and Multiband Operation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434343"/>
                  </a:solidFill>
                  <a:latin typeface="Roboto" panose="02000000000000000000"/>
                  <a:ea typeface="Roboto" panose="02000000000000000000"/>
                  <a:cs typeface="Roboto" panose="02000000000000000000"/>
                  <a:sym typeface="Roboto" panose="02000000000000000000"/>
                </a:endParaRPr>
              </a:p>
            </p:txBody>
          </p:sp>
          <p:sp>
            <p:nvSpPr>
              <p:cNvPr id="200" name="Google Shape;200;p8"/>
              <p:cNvSpPr txBox="1"/>
              <p:nvPr/>
            </p:nvSpPr>
            <p:spPr>
              <a:xfrm>
                <a:off x="928691" y="421011"/>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267"/>
                  <a:buFont typeface="Arial" panose="020B0604020202020204"/>
                  <a:buNone/>
                </a:pPr>
                <a:r>
                  <a:rPr lang="en-US" sz="2265" b="1"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Strengths</a:t>
                </a:r>
                <a:endParaRPr sz="2265" b="1"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grpSp>
      </p:grpSp>
      <p:grpSp>
        <p:nvGrpSpPr>
          <p:cNvPr id="201" name="Google Shape;201;p8"/>
          <p:cNvGrpSpPr/>
          <p:nvPr/>
        </p:nvGrpSpPr>
        <p:grpSpPr>
          <a:xfrm>
            <a:off x="6918064" y="990976"/>
            <a:ext cx="5273936" cy="2767972"/>
            <a:chOff x="5188548" y="1062506"/>
            <a:chExt cx="3955451" cy="1459517"/>
          </a:xfrm>
        </p:grpSpPr>
        <p:sp>
          <p:nvSpPr>
            <p:cNvPr id="202" name="Google Shape;202;p8"/>
            <p:cNvSpPr/>
            <p:nvPr/>
          </p:nvSpPr>
          <p:spPr>
            <a:xfrm>
              <a:off x="5188548" y="1644028"/>
              <a:ext cx="898599" cy="431632"/>
            </a:xfrm>
            <a:custGeom>
              <a:avLst/>
              <a:gdLst/>
              <a:ahLst/>
              <a:cxnLst/>
              <a:rect l="l" t="t" r="r" b="b"/>
              <a:pathLst>
                <a:path w="52055" h="25004" fill="none" extrusionOk="0">
                  <a:moveTo>
                    <a:pt x="0" y="25004"/>
                  </a:moveTo>
                  <a:lnTo>
                    <a:pt x="25003" y="1"/>
                  </a:lnTo>
                  <a:lnTo>
                    <a:pt x="52054" y="1"/>
                  </a:lnTo>
                </a:path>
              </a:pathLst>
            </a:custGeom>
            <a:noFill/>
            <a:ln w="11025" cap="flat" cmpd="sng">
              <a:solidFill>
                <a:schemeClr val="accent1"/>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nvGrpSpPr>
            <p:cNvPr id="203" name="Google Shape;203;p8"/>
            <p:cNvGrpSpPr/>
            <p:nvPr/>
          </p:nvGrpSpPr>
          <p:grpSpPr>
            <a:xfrm>
              <a:off x="6267501" y="1062506"/>
              <a:ext cx="2876498" cy="1459517"/>
              <a:chOff x="6267501" y="1062506"/>
              <a:chExt cx="2876498" cy="1459517"/>
            </a:xfrm>
          </p:grpSpPr>
          <p:sp>
            <p:nvSpPr>
              <p:cNvPr id="204" name="Google Shape;204;p8"/>
              <p:cNvSpPr txBox="1"/>
              <p:nvPr/>
            </p:nvSpPr>
            <p:spPr>
              <a:xfrm>
                <a:off x="6551742" y="1062506"/>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267"/>
                  <a:buFont typeface="Arial" panose="020B0604020202020204"/>
                  <a:buNone/>
                </a:pPr>
                <a:r>
                  <a:rPr lang="en-US" sz="2265" b="1"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Weaknesses</a:t>
                </a:r>
                <a:endParaRPr sz="2265" b="1"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205" name="Google Shape;205;p8"/>
              <p:cNvSpPr txBox="1"/>
              <p:nvPr/>
            </p:nvSpPr>
            <p:spPr>
              <a:xfrm>
                <a:off x="6267501" y="1411722"/>
                <a:ext cx="2876498" cy="1110301"/>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1600">
                    <a:solidFill>
                      <a:srgbClr val="434343"/>
                    </a:solidFill>
                    <a:latin typeface="Roboto" panose="02000000000000000000"/>
                    <a:ea typeface="Roboto" panose="02000000000000000000"/>
                    <a:cs typeface="Roboto" panose="02000000000000000000"/>
                    <a:sym typeface="Roboto" panose="02000000000000000000"/>
                  </a:rPr>
                  <a:t>W1. </a:t>
                </a:r>
                <a:r>
                  <a:rPr lang="en-US" altLang="en-GB" sz="1600">
                    <a:solidFill>
                      <a:srgbClr val="434343"/>
                    </a:solidFill>
                    <a:latin typeface="Roboto" panose="02000000000000000000"/>
                    <a:ea typeface="Roboto" panose="02000000000000000000"/>
                    <a:cs typeface="Roboto" panose="02000000000000000000"/>
                    <a:sym typeface="Roboto" panose="02000000000000000000"/>
                  </a:rPr>
                  <a:t>Complex Fabrication and Cost</a:t>
                </a:r>
                <a:endParaRPr lang="zh-CN" altLang="en-US" sz="1600"/>
              </a:p>
              <a:p>
                <a:pPr marL="0" marR="0" lvl="0" indent="0" algn="l" rtl="0">
                  <a:lnSpc>
                    <a:spcPct val="100000"/>
                  </a:lnSpc>
                  <a:spcBef>
                    <a:spcPts val="0"/>
                  </a:spcBef>
                  <a:spcAft>
                    <a:spcPts val="0"/>
                  </a:spcAft>
                  <a:buNone/>
                </a:pPr>
                <a:r>
                  <a:rPr lang="en-US" sz="1600">
                    <a:solidFill>
                      <a:srgbClr val="434343"/>
                    </a:solidFill>
                    <a:latin typeface="Roboto" panose="02000000000000000000"/>
                    <a:ea typeface="Roboto" panose="02000000000000000000"/>
                    <a:cs typeface="Roboto" panose="02000000000000000000"/>
                    <a:sym typeface="Roboto" panose="02000000000000000000"/>
                  </a:rPr>
                  <a:t>W2. </a:t>
                </a:r>
                <a:r>
                  <a:rPr lang="en-US" altLang="en-GB" sz="1600">
                    <a:solidFill>
                      <a:srgbClr val="434343"/>
                    </a:solidFill>
                    <a:latin typeface="Roboto" panose="02000000000000000000"/>
                    <a:ea typeface="Roboto" panose="02000000000000000000"/>
                    <a:cs typeface="Roboto" panose="02000000000000000000"/>
                    <a:sym typeface="Roboto" panose="02000000000000000000"/>
                  </a:rPr>
                  <a:t>Environmental Sensitivity</a:t>
                </a:r>
                <a:endParaRPr sz="1600" b="0" i="0" u="none" strike="noStrike" cap="none">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l" rtl="0">
                  <a:lnSpc>
                    <a:spcPct val="100000"/>
                  </a:lnSpc>
                  <a:spcBef>
                    <a:spcPts val="0"/>
                  </a:spcBef>
                  <a:spcAft>
                    <a:spcPts val="0"/>
                  </a:spcAft>
                  <a:buNone/>
                </a:pPr>
                <a:r>
                  <a:rPr lang="en-US" sz="1600">
                    <a:solidFill>
                      <a:srgbClr val="434343"/>
                    </a:solidFill>
                    <a:latin typeface="Roboto" panose="02000000000000000000"/>
                    <a:ea typeface="Roboto" panose="02000000000000000000"/>
                    <a:cs typeface="Roboto" panose="02000000000000000000"/>
                    <a:sym typeface="Roboto" panose="02000000000000000000"/>
                  </a:rPr>
                  <a:t>W3. </a:t>
                </a:r>
                <a:r>
                  <a:rPr lang="en-US" altLang="en-GB" sz="1600">
                    <a:solidFill>
                      <a:srgbClr val="434343"/>
                    </a:solidFill>
                    <a:latin typeface="Roboto" panose="02000000000000000000"/>
                    <a:ea typeface="Roboto" panose="02000000000000000000"/>
                    <a:cs typeface="Roboto" panose="02000000000000000000"/>
                    <a:sym typeface="Roboto" panose="02000000000000000000"/>
                  </a:rPr>
                  <a:t>Limited Practical Implementation</a:t>
                </a:r>
                <a:endParaRPr lang="zh-CN" altLang="en-US" sz="1600"/>
              </a:p>
              <a:p>
                <a:pPr marL="0" marR="0" lvl="0" indent="0" algn="l" rtl="0">
                  <a:lnSpc>
                    <a:spcPct val="100000"/>
                  </a:lnSpc>
                  <a:spcBef>
                    <a:spcPts val="0"/>
                  </a:spcBef>
                  <a:spcAft>
                    <a:spcPts val="0"/>
                  </a:spcAft>
                  <a:buClr>
                    <a:srgbClr val="000000"/>
                  </a:buClr>
                  <a:buSzPts val="1600"/>
                  <a:buFont typeface="Arial" panose="020B0604020202020204"/>
                  <a:buNone/>
                </a:pPr>
                <a:endParaRPr lang="en-US" sz="1600" b="0" i="0" u="none" strike="noStrike" cap="none">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l" rtl="0">
                  <a:lnSpc>
                    <a:spcPct val="100000"/>
                  </a:lnSpc>
                  <a:spcBef>
                    <a:spcPts val="0"/>
                  </a:spcBef>
                  <a:spcAft>
                    <a:spcPts val="0"/>
                  </a:spcAft>
                  <a:buNone/>
                </a:pPr>
                <a:endParaRPr lang="en-US" sz="1600" b="0" i="0" u="none" strike="noStrike" cap="none">
                  <a:solidFill>
                    <a:srgbClr val="434343"/>
                  </a:solidFill>
                  <a:latin typeface="Roboto" panose="02000000000000000000"/>
                  <a:ea typeface="Roboto" panose="02000000000000000000"/>
                  <a:cs typeface="Roboto" panose="02000000000000000000"/>
                  <a:sym typeface="Roboto" panose="02000000000000000000"/>
                </a:endParaRPr>
              </a:p>
            </p:txBody>
          </p:sp>
        </p:grpSp>
      </p:grpSp>
      <p:grpSp>
        <p:nvGrpSpPr>
          <p:cNvPr id="206" name="Google Shape;206;p8"/>
          <p:cNvGrpSpPr/>
          <p:nvPr/>
        </p:nvGrpSpPr>
        <p:grpSpPr>
          <a:xfrm>
            <a:off x="7146965" y="3874140"/>
            <a:ext cx="4833875" cy="1829819"/>
            <a:chOff x="5188548" y="2952300"/>
            <a:chExt cx="3670368" cy="1372398"/>
          </a:xfrm>
        </p:grpSpPr>
        <p:sp>
          <p:nvSpPr>
            <p:cNvPr id="207" name="Google Shape;207;p8"/>
            <p:cNvSpPr/>
            <p:nvPr/>
          </p:nvSpPr>
          <p:spPr>
            <a:xfrm>
              <a:off x="5188548" y="3381901"/>
              <a:ext cx="898599" cy="431632"/>
            </a:xfrm>
            <a:custGeom>
              <a:avLst/>
              <a:gdLst/>
              <a:ahLst/>
              <a:cxnLst/>
              <a:rect l="l" t="t" r="r" b="b"/>
              <a:pathLst>
                <a:path w="52055" h="25004" fill="none" extrusionOk="0">
                  <a:moveTo>
                    <a:pt x="0" y="1"/>
                  </a:moveTo>
                  <a:lnTo>
                    <a:pt x="25003" y="25004"/>
                  </a:lnTo>
                  <a:lnTo>
                    <a:pt x="52054" y="25004"/>
                  </a:lnTo>
                </a:path>
              </a:pathLst>
            </a:custGeom>
            <a:noFill/>
            <a:ln w="11025" cap="flat" cmpd="sng">
              <a:solidFill>
                <a:schemeClr val="accent5"/>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nvGrpSpPr>
            <p:cNvPr id="208" name="Google Shape;208;p8"/>
            <p:cNvGrpSpPr/>
            <p:nvPr/>
          </p:nvGrpSpPr>
          <p:grpSpPr>
            <a:xfrm>
              <a:off x="6340416" y="2952300"/>
              <a:ext cx="2518500" cy="1372398"/>
              <a:chOff x="6340416" y="2952300"/>
              <a:chExt cx="2518500" cy="1372398"/>
            </a:xfrm>
          </p:grpSpPr>
          <p:sp>
            <p:nvSpPr>
              <p:cNvPr id="209" name="Google Shape;209;p8"/>
              <p:cNvSpPr txBox="1"/>
              <p:nvPr/>
            </p:nvSpPr>
            <p:spPr>
              <a:xfrm>
                <a:off x="6524669" y="2952300"/>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267"/>
                  <a:buFont typeface="Arial" panose="020B0604020202020204"/>
                  <a:buNone/>
                </a:pPr>
                <a:r>
                  <a:rPr lang="en-US" sz="2265" b="1" i="0" u="none" strike="noStrike" cap="none">
                    <a:solidFill>
                      <a:schemeClr val="accent5"/>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Threats</a:t>
                </a:r>
                <a:endParaRPr sz="2265" b="1" i="0" u="none" strike="noStrike" cap="none">
                  <a:solidFill>
                    <a:schemeClr val="accent5"/>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210" name="Google Shape;210;p8"/>
              <p:cNvSpPr txBox="1"/>
              <p:nvPr/>
            </p:nvSpPr>
            <p:spPr>
              <a:xfrm>
                <a:off x="6340416" y="3298998"/>
                <a:ext cx="2518500" cy="10257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lang="en-US" sz="1600" b="0" i="0" u="none" strike="noStrike" cap="none">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l" rtl="0">
                  <a:lnSpc>
                    <a:spcPct val="100000"/>
                  </a:lnSpc>
                  <a:spcBef>
                    <a:spcPts val="0"/>
                  </a:spcBef>
                  <a:spcAft>
                    <a:spcPts val="0"/>
                  </a:spcAft>
                  <a:buClr>
                    <a:srgbClr val="000000"/>
                  </a:buClr>
                  <a:buSzPts val="1600"/>
                  <a:buFont typeface="Arial" panose="020B0604020202020204"/>
                  <a:buNone/>
                </a:pPr>
                <a:endParaRPr lang="en-US" sz="1600" b="0" i="0" u="none" strike="noStrike" cap="none">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l" rtl="0">
                  <a:lnSpc>
                    <a:spcPct val="100000"/>
                  </a:lnSpc>
                  <a:spcBef>
                    <a:spcPts val="0"/>
                  </a:spcBef>
                  <a:spcAft>
                    <a:spcPts val="0"/>
                  </a:spcAft>
                  <a:buClr>
                    <a:srgbClr val="000000"/>
                  </a:buClr>
                  <a:buSzPts val="1600"/>
                  <a:buFont typeface="Arial" panose="020B0604020202020204"/>
                  <a:buNone/>
                </a:pPr>
                <a:endParaRPr lang="en-US" sz="1600" b="0" i="0" u="none" strike="noStrike" cap="none">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l" rtl="0">
                  <a:lnSpc>
                    <a:spcPct val="100000"/>
                  </a:lnSpc>
                  <a:spcBef>
                    <a:spcPts val="0"/>
                  </a:spcBef>
                  <a:spcAft>
                    <a:spcPts val="0"/>
                  </a:spcAft>
                  <a:buClr>
                    <a:srgbClr val="000000"/>
                  </a:buClr>
                  <a:buSzPts val="1600"/>
                  <a:buFont typeface="Arial" panose="020B0604020202020204"/>
                  <a:buNone/>
                </a:pPr>
                <a:endParaRPr lang="en-US" sz="1600" b="0" i="0" u="none" strike="noStrike" cap="none">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434343"/>
                    </a:solidFill>
                    <a:latin typeface="Roboto" panose="02000000000000000000"/>
                    <a:ea typeface="Roboto" panose="02000000000000000000"/>
                    <a:cs typeface="Roboto" panose="02000000000000000000"/>
                    <a:sym typeface="Roboto" panose="02000000000000000000"/>
                  </a:rPr>
                  <a:t>T1.</a:t>
                </a:r>
                <a:r>
                  <a:rPr lang="en-US" altLang="en-GB" sz="1600">
                    <a:solidFill>
                      <a:srgbClr val="434343"/>
                    </a:solidFill>
                    <a:latin typeface="Roboto" panose="02000000000000000000"/>
                    <a:ea typeface="Roboto" panose="02000000000000000000"/>
                    <a:cs typeface="Roboto" panose="02000000000000000000"/>
                    <a:sym typeface="Roboto" panose="02000000000000000000"/>
                  </a:rPr>
                  <a:t>Competitive Technologies</a:t>
                </a:r>
                <a:endParaRPr sz="1600" b="0" i="0" u="none" strike="noStrike" cap="none">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a:solidFill>
                      <a:srgbClr val="434343"/>
                    </a:solidFill>
                    <a:latin typeface="Roboto" panose="02000000000000000000"/>
                    <a:ea typeface="Roboto" panose="02000000000000000000"/>
                    <a:cs typeface="Roboto" panose="02000000000000000000"/>
                    <a:sym typeface="Roboto" panose="02000000000000000000"/>
                  </a:rPr>
                  <a:t>T2. </a:t>
                </a:r>
                <a:r>
                  <a:rPr lang="en-US" altLang="en-GB" sz="1600">
                    <a:solidFill>
                      <a:srgbClr val="434343"/>
                    </a:solidFill>
                    <a:latin typeface="Roboto" panose="02000000000000000000"/>
                    <a:ea typeface="Roboto" panose="02000000000000000000"/>
                    <a:cs typeface="Roboto" panose="02000000000000000000"/>
                    <a:sym typeface="Roboto" panose="02000000000000000000"/>
                  </a:rPr>
                  <a:t>Regulatory and Safety Concerns</a:t>
                </a:r>
                <a:endParaRPr sz="1600" b="0" i="0" u="none" strike="noStrike" cap="none">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l" rtl="0">
                  <a:lnSpc>
                    <a:spcPct val="100000"/>
                  </a:lnSpc>
                  <a:spcBef>
                    <a:spcPts val="0"/>
                  </a:spcBef>
                  <a:spcAft>
                    <a:spcPts val="0"/>
                  </a:spcAft>
                  <a:buClr>
                    <a:srgbClr val="000000"/>
                  </a:buClr>
                  <a:buSzPts val="1600"/>
                  <a:buFont typeface="Arial" panose="020B0604020202020204"/>
                  <a:buNone/>
                </a:pPr>
                <a:r>
                  <a:rPr lang="en-US" altLang="en-GB" sz="1600">
                    <a:solidFill>
                      <a:srgbClr val="434343"/>
                    </a:solidFill>
                    <a:latin typeface="Roboto" panose="02000000000000000000"/>
                    <a:ea typeface="Roboto" panose="02000000000000000000"/>
                    <a:cs typeface="Roboto" panose="02000000000000000000"/>
                    <a:sym typeface="Roboto" panose="02000000000000000000"/>
                  </a:rPr>
                  <a:t>T3.Market Acceptance and Awareness</a:t>
                </a:r>
                <a:endParaRPr sz="1600" b="0" i="0" u="none" strike="noStrike" cap="none">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434343"/>
                    </a:solidFill>
                    <a:latin typeface="Roboto" panose="02000000000000000000"/>
                    <a:ea typeface="Roboto" panose="02000000000000000000"/>
                    <a:cs typeface="Roboto" panose="02000000000000000000"/>
                    <a:sym typeface="Roboto" panose="02000000000000000000"/>
                  </a:rPr>
                  <a:t> </a:t>
                </a:r>
                <a:endParaRPr sz="1600" b="0" i="0" u="none" strike="noStrike" cap="none">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434343"/>
                  </a:solidFill>
                  <a:latin typeface="Roboto" panose="02000000000000000000"/>
                  <a:ea typeface="Roboto" panose="02000000000000000000"/>
                  <a:cs typeface="Roboto" panose="02000000000000000000"/>
                  <a:sym typeface="Roboto" panose="02000000000000000000"/>
                </a:endParaRPr>
              </a:p>
            </p:txBody>
          </p:sp>
        </p:grpSp>
      </p:grpSp>
      <p:grpSp>
        <p:nvGrpSpPr>
          <p:cNvPr id="211" name="Google Shape;211;p8"/>
          <p:cNvGrpSpPr/>
          <p:nvPr/>
        </p:nvGrpSpPr>
        <p:grpSpPr>
          <a:xfrm>
            <a:off x="213100" y="4498050"/>
            <a:ext cx="6132114" cy="2109241"/>
            <a:chOff x="892757" y="3168878"/>
            <a:chExt cx="4599200" cy="1581970"/>
          </a:xfrm>
        </p:grpSpPr>
        <p:sp>
          <p:nvSpPr>
            <p:cNvPr id="212" name="Google Shape;212;p8"/>
            <p:cNvSpPr/>
            <p:nvPr/>
          </p:nvSpPr>
          <p:spPr>
            <a:xfrm>
              <a:off x="4593358" y="3752480"/>
              <a:ext cx="898599" cy="431632"/>
            </a:xfrm>
            <a:custGeom>
              <a:avLst/>
              <a:gdLst/>
              <a:ahLst/>
              <a:cxnLst/>
              <a:rect l="l" t="t" r="r" b="b"/>
              <a:pathLst>
                <a:path w="52055" h="25004" fill="none" extrusionOk="0">
                  <a:moveTo>
                    <a:pt x="52055" y="1"/>
                  </a:moveTo>
                  <a:lnTo>
                    <a:pt x="27052" y="25004"/>
                  </a:lnTo>
                  <a:lnTo>
                    <a:pt x="1" y="25004"/>
                  </a:lnTo>
                </a:path>
              </a:pathLst>
            </a:custGeom>
            <a:noFill/>
            <a:ln w="11025" cap="flat" cmpd="sng">
              <a:solidFill>
                <a:srgbClr val="4949E7"/>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nvGrpSpPr>
            <p:cNvPr id="213" name="Google Shape;213;p8"/>
            <p:cNvGrpSpPr/>
            <p:nvPr/>
          </p:nvGrpSpPr>
          <p:grpSpPr>
            <a:xfrm>
              <a:off x="892757" y="3168878"/>
              <a:ext cx="3731700" cy="1581970"/>
              <a:chOff x="892757" y="3168878"/>
              <a:chExt cx="3731700" cy="1581970"/>
            </a:xfrm>
          </p:grpSpPr>
          <p:sp>
            <p:nvSpPr>
              <p:cNvPr id="214" name="Google Shape;214;p8"/>
              <p:cNvSpPr txBox="1"/>
              <p:nvPr/>
            </p:nvSpPr>
            <p:spPr>
              <a:xfrm>
                <a:off x="1648349" y="3168878"/>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267"/>
                  <a:buFont typeface="Arial" panose="020B0604020202020204"/>
                  <a:buNone/>
                </a:pPr>
                <a:r>
                  <a:rPr lang="en-US" sz="2265" b="1" i="0" u="none" strike="noStrike" cap="none">
                    <a:solidFill>
                      <a:schemeClr val="accent4"/>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Opportunities</a:t>
                </a:r>
                <a:endParaRPr sz="2265" b="1" i="0" u="none" strike="noStrike" cap="none">
                  <a:solidFill>
                    <a:schemeClr val="accent4"/>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215" name="Google Shape;215;p8"/>
              <p:cNvSpPr txBox="1"/>
              <p:nvPr/>
            </p:nvSpPr>
            <p:spPr>
              <a:xfrm>
                <a:off x="892757" y="3725148"/>
                <a:ext cx="3731700" cy="1025700"/>
              </a:xfrm>
              <a:prstGeom prst="rect">
                <a:avLst/>
              </a:prstGeom>
              <a:noFill/>
              <a:ln>
                <a:noFill/>
              </a:ln>
            </p:spPr>
            <p:txBody>
              <a:bodyPr spcFirstLastPara="1" wrap="square" lIns="121900" tIns="121900" rIns="121900" bIns="121900" anchor="ctr" anchorCtr="0">
                <a:noAutofit/>
              </a:bodyPr>
              <a:lstStyle/>
              <a:p>
                <a:pPr marL="0" marR="0" lvl="0" indent="0" algn="just"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434343"/>
                    </a:solidFill>
                    <a:latin typeface="Roboto" panose="02000000000000000000"/>
                    <a:ea typeface="Roboto" panose="02000000000000000000"/>
                    <a:cs typeface="Roboto" panose="02000000000000000000"/>
                    <a:sym typeface="Roboto" panose="02000000000000000000"/>
                  </a:rPr>
                  <a:t>O1. </a:t>
                </a:r>
                <a:r>
                  <a:rPr lang="en-US" altLang="en-GB" sz="1600">
                    <a:solidFill>
                      <a:srgbClr val="434343"/>
                    </a:solidFill>
                    <a:latin typeface="Roboto" panose="02000000000000000000"/>
                    <a:ea typeface="Roboto" panose="02000000000000000000"/>
                    <a:cs typeface="Roboto" panose="02000000000000000000"/>
                    <a:sym typeface="Roboto" panose="02000000000000000000"/>
                  </a:rPr>
                  <a:t>Growing Demand for Wireless Power Solutions</a:t>
                </a:r>
                <a:endParaRPr sz="1600" b="0" i="0" u="none" strike="noStrike" cap="none">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just" rtl="0">
                  <a:lnSpc>
                    <a:spcPct val="100000"/>
                  </a:lnSpc>
                  <a:spcBef>
                    <a:spcPts val="0"/>
                  </a:spcBef>
                  <a:spcAft>
                    <a:spcPts val="0"/>
                  </a:spcAft>
                  <a:buClr>
                    <a:srgbClr val="000000"/>
                  </a:buClr>
                  <a:buSzPts val="1600"/>
                  <a:buFont typeface="Arial" panose="020B0604020202020204"/>
                  <a:buNone/>
                </a:pPr>
                <a:r>
                  <a:rPr lang="en-US" sz="1600">
                    <a:solidFill>
                      <a:srgbClr val="434343"/>
                    </a:solidFill>
                    <a:latin typeface="Roboto" panose="02000000000000000000"/>
                    <a:ea typeface="Roboto" panose="02000000000000000000"/>
                    <a:cs typeface="Roboto" panose="02000000000000000000"/>
                    <a:sym typeface="Roboto" panose="02000000000000000000"/>
                  </a:rPr>
                  <a:t>02. </a:t>
                </a:r>
                <a:r>
                  <a:rPr lang="en-US" altLang="en-GB" sz="1600">
                    <a:solidFill>
                      <a:srgbClr val="434343"/>
                    </a:solidFill>
                    <a:latin typeface="Roboto" panose="02000000000000000000"/>
                    <a:ea typeface="Roboto" panose="02000000000000000000"/>
                    <a:cs typeface="Roboto" panose="02000000000000000000"/>
                    <a:sym typeface="Roboto" panose="02000000000000000000"/>
                  </a:rPr>
                  <a:t>Advancements in Fabrication Technologies</a:t>
                </a:r>
                <a:endParaRPr sz="1600" b="0" i="0" u="none" strike="noStrike" cap="none">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just" rtl="0">
                  <a:lnSpc>
                    <a:spcPct val="100000"/>
                  </a:lnSpc>
                  <a:spcBef>
                    <a:spcPts val="0"/>
                  </a:spcBef>
                  <a:spcAft>
                    <a:spcPts val="0"/>
                  </a:spcAft>
                  <a:buClr>
                    <a:srgbClr val="000000"/>
                  </a:buClr>
                  <a:buSzPts val="1600"/>
                  <a:buFont typeface="Arial" panose="020B0604020202020204"/>
                  <a:buNone/>
                </a:pPr>
                <a:r>
                  <a:rPr lang="en-US" sz="1600">
                    <a:solidFill>
                      <a:srgbClr val="434343"/>
                    </a:solidFill>
                    <a:latin typeface="Roboto" panose="02000000000000000000"/>
                    <a:ea typeface="Roboto" panose="02000000000000000000"/>
                    <a:cs typeface="Roboto" panose="02000000000000000000"/>
                    <a:sym typeface="Roboto" panose="02000000000000000000"/>
                  </a:rPr>
                  <a:t>O3. </a:t>
                </a:r>
                <a:r>
                  <a:rPr lang="en-US" altLang="en-GB" sz="1600">
                    <a:solidFill>
                      <a:srgbClr val="434343"/>
                    </a:solidFill>
                    <a:latin typeface="Roboto" panose="02000000000000000000"/>
                    <a:ea typeface="Roboto" panose="02000000000000000000"/>
                    <a:cs typeface="Roboto" panose="02000000000000000000"/>
                    <a:sym typeface="Roboto" panose="02000000000000000000"/>
                  </a:rPr>
                  <a:t>Integration with 5G/6G Networks</a:t>
                </a:r>
                <a:endParaRPr lang="zh-CN" altLang="en-US" sz="1600"/>
              </a:p>
              <a:p>
                <a:pPr marL="0" marR="0" lvl="0" indent="0" algn="just"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434343"/>
                  </a:solidFill>
                  <a:latin typeface="Roboto" panose="02000000000000000000"/>
                  <a:ea typeface="Roboto" panose="02000000000000000000"/>
                  <a:cs typeface="Roboto" panose="02000000000000000000"/>
                  <a:sym typeface="Roboto" panose="02000000000000000000"/>
                </a:endParaRPr>
              </a:p>
            </p:txBody>
          </p:sp>
        </p:grpSp>
      </p:grpSp>
      <p:grpSp>
        <p:nvGrpSpPr>
          <p:cNvPr id="216" name="Google Shape;216;p8"/>
          <p:cNvGrpSpPr/>
          <p:nvPr/>
        </p:nvGrpSpPr>
        <p:grpSpPr>
          <a:xfrm>
            <a:off x="4564098" y="1912734"/>
            <a:ext cx="3978569" cy="3824127"/>
            <a:chOff x="4685401" y="2674734"/>
            <a:chExt cx="3978569" cy="3824127"/>
          </a:xfrm>
        </p:grpSpPr>
        <p:grpSp>
          <p:nvGrpSpPr>
            <p:cNvPr id="217" name="Google Shape;217;p8"/>
            <p:cNvGrpSpPr/>
            <p:nvPr/>
          </p:nvGrpSpPr>
          <p:grpSpPr>
            <a:xfrm>
              <a:off x="4685401" y="2674734"/>
              <a:ext cx="3978569" cy="3824127"/>
              <a:chOff x="4075801" y="1760334"/>
              <a:chExt cx="3978569" cy="3824127"/>
            </a:xfrm>
          </p:grpSpPr>
          <p:sp>
            <p:nvSpPr>
              <p:cNvPr id="218" name="Google Shape;218;p8"/>
              <p:cNvSpPr/>
              <p:nvPr/>
            </p:nvSpPr>
            <p:spPr>
              <a:xfrm>
                <a:off x="4075801" y="1760334"/>
                <a:ext cx="3978569" cy="3824127"/>
              </a:xfrm>
              <a:custGeom>
                <a:avLst/>
                <a:gdLst/>
                <a:ahLst/>
                <a:cxnLst/>
                <a:rect l="l" t="t" r="r" b="b"/>
                <a:pathLst>
                  <a:path w="172856" h="166146" extrusionOk="0">
                    <a:moveTo>
                      <a:pt x="86429" y="0"/>
                    </a:moveTo>
                    <a:cubicBezTo>
                      <a:pt x="77617" y="0"/>
                      <a:pt x="68807" y="3355"/>
                      <a:pt x="62104" y="10064"/>
                    </a:cubicBezTo>
                    <a:cubicBezTo>
                      <a:pt x="48673" y="23494"/>
                      <a:pt x="26837" y="45318"/>
                      <a:pt x="13419" y="58749"/>
                    </a:cubicBezTo>
                    <a:cubicBezTo>
                      <a:pt x="1" y="72167"/>
                      <a:pt x="1" y="93991"/>
                      <a:pt x="13419" y="107409"/>
                    </a:cubicBezTo>
                    <a:cubicBezTo>
                      <a:pt x="26837" y="120828"/>
                      <a:pt x="48673" y="142664"/>
                      <a:pt x="62092" y="156082"/>
                    </a:cubicBezTo>
                    <a:cubicBezTo>
                      <a:pt x="68801" y="162791"/>
                      <a:pt x="77614" y="166146"/>
                      <a:pt x="86428" y="166146"/>
                    </a:cubicBezTo>
                    <a:cubicBezTo>
                      <a:pt x="95242" y="166146"/>
                      <a:pt x="104055" y="162791"/>
                      <a:pt x="110764" y="156082"/>
                    </a:cubicBezTo>
                    <a:cubicBezTo>
                      <a:pt x="124183" y="142664"/>
                      <a:pt x="146019" y="120828"/>
                      <a:pt x="159437" y="107409"/>
                    </a:cubicBezTo>
                    <a:cubicBezTo>
                      <a:pt x="172855" y="93991"/>
                      <a:pt x="172855" y="72155"/>
                      <a:pt x="159437" y="58737"/>
                    </a:cubicBezTo>
                    <a:cubicBezTo>
                      <a:pt x="146019" y="45318"/>
                      <a:pt x="124183" y="23482"/>
                      <a:pt x="110764" y="10064"/>
                    </a:cubicBezTo>
                    <a:cubicBezTo>
                      <a:pt x="104055" y="3355"/>
                      <a:pt x="95242" y="0"/>
                      <a:pt x="86429" y="0"/>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nvGrpSpPr>
              <p:cNvPr id="219" name="Google Shape;219;p8"/>
              <p:cNvGrpSpPr/>
              <p:nvPr/>
            </p:nvGrpSpPr>
            <p:grpSpPr>
              <a:xfrm>
                <a:off x="4273832" y="1959046"/>
                <a:ext cx="3582661" cy="3426984"/>
                <a:chOff x="3205454" y="1469321"/>
                <a:chExt cx="2687063" cy="2570302"/>
              </a:xfrm>
            </p:grpSpPr>
            <p:sp>
              <p:nvSpPr>
                <p:cNvPr id="220" name="Google Shape;220;p8"/>
                <p:cNvSpPr/>
                <p:nvPr/>
              </p:nvSpPr>
              <p:spPr>
                <a:xfrm>
                  <a:off x="3205454" y="1964889"/>
                  <a:ext cx="683612" cy="1582609"/>
                </a:xfrm>
                <a:custGeom>
                  <a:avLst/>
                  <a:gdLst/>
                  <a:ahLst/>
                  <a:cxnLst/>
                  <a:rect l="l" t="t" r="r" b="b"/>
                  <a:pathLst>
                    <a:path w="39601" h="91679" extrusionOk="0">
                      <a:moveTo>
                        <a:pt x="34719" y="0"/>
                      </a:moveTo>
                      <a:lnTo>
                        <a:pt x="13538" y="21193"/>
                      </a:lnTo>
                      <a:cubicBezTo>
                        <a:pt x="1" y="34731"/>
                        <a:pt x="1" y="56745"/>
                        <a:pt x="13538" y="70283"/>
                      </a:cubicBezTo>
                      <a:lnTo>
                        <a:pt x="34922" y="91678"/>
                      </a:lnTo>
                      <a:lnTo>
                        <a:pt x="39601" y="86999"/>
                      </a:lnTo>
                      <a:cubicBezTo>
                        <a:pt x="31909" y="79307"/>
                        <a:pt x="24075" y="71473"/>
                        <a:pt x="18205" y="65603"/>
                      </a:cubicBezTo>
                      <a:cubicBezTo>
                        <a:pt x="7252" y="54650"/>
                        <a:pt x="7252" y="36826"/>
                        <a:pt x="18205" y="25872"/>
                      </a:cubicBezTo>
                      <a:lnTo>
                        <a:pt x="39399" y="4679"/>
                      </a:lnTo>
                      <a:lnTo>
                        <a:pt x="34719" y="0"/>
                      </a:lnTo>
                      <a:close/>
                    </a:path>
                  </a:pathLst>
                </a:custGeom>
                <a:solidFill>
                  <a:srgbClr val="2020B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1" name="Google Shape;221;p8"/>
                <p:cNvSpPr/>
                <p:nvPr/>
              </p:nvSpPr>
              <p:spPr>
                <a:xfrm>
                  <a:off x="3804826" y="1469321"/>
                  <a:ext cx="1537191" cy="625230"/>
                </a:xfrm>
                <a:custGeom>
                  <a:avLst/>
                  <a:gdLst/>
                  <a:ahLst/>
                  <a:cxnLst/>
                  <a:rect l="l" t="t" r="r" b="b"/>
                  <a:pathLst>
                    <a:path w="89048" h="36219" extrusionOk="0">
                      <a:moveTo>
                        <a:pt x="43101" y="0"/>
                      </a:moveTo>
                      <a:cubicBezTo>
                        <a:pt x="33826" y="0"/>
                        <a:pt x="25111" y="3608"/>
                        <a:pt x="18562" y="10156"/>
                      </a:cubicBezTo>
                      <a:lnTo>
                        <a:pt x="0" y="28706"/>
                      </a:lnTo>
                      <a:lnTo>
                        <a:pt x="4680" y="33385"/>
                      </a:lnTo>
                      <a:cubicBezTo>
                        <a:pt x="11430" y="26634"/>
                        <a:pt x="18086" y="19979"/>
                        <a:pt x="23229" y="14823"/>
                      </a:cubicBezTo>
                      <a:cubicBezTo>
                        <a:pt x="28712" y="9347"/>
                        <a:pt x="35910" y="6608"/>
                        <a:pt x="43105" y="6608"/>
                      </a:cubicBezTo>
                      <a:cubicBezTo>
                        <a:pt x="50301" y="6608"/>
                        <a:pt x="57496" y="9347"/>
                        <a:pt x="62973" y="14823"/>
                      </a:cubicBezTo>
                      <a:lnTo>
                        <a:pt x="84368" y="36219"/>
                      </a:lnTo>
                      <a:lnTo>
                        <a:pt x="89047" y="31540"/>
                      </a:lnTo>
                      <a:lnTo>
                        <a:pt x="67652" y="10156"/>
                      </a:lnTo>
                      <a:cubicBezTo>
                        <a:pt x="61103" y="3608"/>
                        <a:pt x="52388" y="0"/>
                        <a:pt x="43101" y="0"/>
                      </a:cubicBezTo>
                      <a:close/>
                    </a:path>
                  </a:pathLst>
                </a:custGeom>
                <a:solidFill>
                  <a:srgbClr val="C6282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2" name="Google Shape;222;p8"/>
                <p:cNvSpPr/>
                <p:nvPr/>
              </p:nvSpPr>
              <p:spPr>
                <a:xfrm>
                  <a:off x="5257602" y="2013797"/>
                  <a:ext cx="634915" cy="1484575"/>
                </a:xfrm>
                <a:custGeom>
                  <a:avLst/>
                  <a:gdLst/>
                  <a:ahLst/>
                  <a:cxnLst/>
                  <a:rect l="l" t="t" r="r" b="b"/>
                  <a:pathLst>
                    <a:path w="36780" h="86000" extrusionOk="0">
                      <a:moveTo>
                        <a:pt x="4894" y="1"/>
                      </a:moveTo>
                      <a:lnTo>
                        <a:pt x="215" y="4680"/>
                      </a:lnTo>
                      <a:lnTo>
                        <a:pt x="18563" y="23027"/>
                      </a:lnTo>
                      <a:cubicBezTo>
                        <a:pt x="29516" y="33981"/>
                        <a:pt x="29516" y="51817"/>
                        <a:pt x="18563" y="62770"/>
                      </a:cubicBezTo>
                      <a:cubicBezTo>
                        <a:pt x="13419" y="67914"/>
                        <a:pt x="6752" y="74569"/>
                        <a:pt x="1" y="81320"/>
                      </a:cubicBezTo>
                      <a:lnTo>
                        <a:pt x="4680" y="85999"/>
                      </a:lnTo>
                      <a:lnTo>
                        <a:pt x="23242" y="67450"/>
                      </a:lnTo>
                      <a:cubicBezTo>
                        <a:pt x="36779" y="53912"/>
                        <a:pt x="36779" y="31886"/>
                        <a:pt x="23242" y="18348"/>
                      </a:cubicBezTo>
                      <a:lnTo>
                        <a:pt x="4894" y="1"/>
                      </a:lnTo>
                      <a:close/>
                    </a:path>
                  </a:pathLst>
                </a:custGeom>
                <a:solidFill>
                  <a:srgbClr val="4685B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3" name="Google Shape;223;p8"/>
                <p:cNvSpPr/>
                <p:nvPr/>
              </p:nvSpPr>
              <p:spPr>
                <a:xfrm>
                  <a:off x="3808313" y="3417672"/>
                  <a:ext cx="1529993" cy="621951"/>
                </a:xfrm>
                <a:custGeom>
                  <a:avLst/>
                  <a:gdLst/>
                  <a:ahLst/>
                  <a:cxnLst/>
                  <a:rect l="l" t="t" r="r" b="b"/>
                  <a:pathLst>
                    <a:path w="88631" h="36029" extrusionOk="0">
                      <a:moveTo>
                        <a:pt x="83952" y="0"/>
                      </a:moveTo>
                      <a:cubicBezTo>
                        <a:pt x="76332" y="7632"/>
                        <a:pt x="68581" y="15383"/>
                        <a:pt x="62771" y="21193"/>
                      </a:cubicBezTo>
                      <a:cubicBezTo>
                        <a:pt x="57294" y="26670"/>
                        <a:pt x="50096" y="29409"/>
                        <a:pt x="42899" y="29409"/>
                      </a:cubicBezTo>
                      <a:cubicBezTo>
                        <a:pt x="35702" y="29409"/>
                        <a:pt x="28504" y="26670"/>
                        <a:pt x="23027" y="21193"/>
                      </a:cubicBezTo>
                      <a:cubicBezTo>
                        <a:pt x="17943" y="16098"/>
                        <a:pt x="11359" y="9525"/>
                        <a:pt x="4680" y="2846"/>
                      </a:cubicBezTo>
                      <a:lnTo>
                        <a:pt x="1" y="7525"/>
                      </a:lnTo>
                      <a:lnTo>
                        <a:pt x="18348" y="25873"/>
                      </a:lnTo>
                      <a:cubicBezTo>
                        <a:pt x="24897" y="32421"/>
                        <a:pt x="33612" y="36029"/>
                        <a:pt x="42899" y="36029"/>
                      </a:cubicBezTo>
                      <a:cubicBezTo>
                        <a:pt x="52186" y="36029"/>
                        <a:pt x="60901" y="32421"/>
                        <a:pt x="67450" y="25873"/>
                      </a:cubicBezTo>
                      <a:lnTo>
                        <a:pt x="88631" y="4679"/>
                      </a:lnTo>
                      <a:lnTo>
                        <a:pt x="83952" y="0"/>
                      </a:lnTo>
                      <a:close/>
                    </a:path>
                  </a:pathLst>
                </a:custGeom>
                <a:solidFill>
                  <a:srgbClr val="E0921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224" name="Google Shape;224;p8"/>
              <p:cNvGrpSpPr/>
              <p:nvPr/>
            </p:nvGrpSpPr>
            <p:grpSpPr>
              <a:xfrm>
                <a:off x="4810835" y="3672494"/>
                <a:ext cx="1254293" cy="1254316"/>
                <a:chOff x="3608126" y="2754370"/>
                <a:chExt cx="940720" cy="940737"/>
              </a:xfrm>
            </p:grpSpPr>
            <p:sp>
              <p:nvSpPr>
                <p:cNvPr id="225" name="Google Shape;225;p8"/>
                <p:cNvSpPr/>
                <p:nvPr/>
              </p:nvSpPr>
              <p:spPr>
                <a:xfrm>
                  <a:off x="3608126" y="2754370"/>
                  <a:ext cx="940720" cy="940737"/>
                </a:xfrm>
                <a:custGeom>
                  <a:avLst/>
                  <a:gdLst/>
                  <a:ahLst/>
                  <a:cxnLst/>
                  <a:rect l="l" t="t" r="r" b="b"/>
                  <a:pathLst>
                    <a:path w="54495" h="54496" extrusionOk="0">
                      <a:moveTo>
                        <a:pt x="27242" y="1"/>
                      </a:moveTo>
                      <a:cubicBezTo>
                        <a:pt x="12216" y="1"/>
                        <a:pt x="0" y="12229"/>
                        <a:pt x="0" y="27254"/>
                      </a:cubicBezTo>
                      <a:cubicBezTo>
                        <a:pt x="0" y="42280"/>
                        <a:pt x="12216" y="54496"/>
                        <a:pt x="27242" y="54496"/>
                      </a:cubicBezTo>
                      <a:cubicBezTo>
                        <a:pt x="42267" y="54496"/>
                        <a:pt x="54495" y="42280"/>
                        <a:pt x="54495" y="27254"/>
                      </a:cubicBezTo>
                      <a:lnTo>
                        <a:pt x="54495"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6" name="Google Shape;226;p8"/>
                <p:cNvSpPr/>
                <p:nvPr/>
              </p:nvSpPr>
              <p:spPr>
                <a:xfrm>
                  <a:off x="3775219" y="2921482"/>
                  <a:ext cx="606552" cy="606535"/>
                </a:xfrm>
                <a:custGeom>
                  <a:avLst/>
                  <a:gdLst/>
                  <a:ahLst/>
                  <a:cxnLst/>
                  <a:rect l="l" t="t" r="r" b="b"/>
                  <a:pathLst>
                    <a:path w="35137" h="35136" extrusionOk="0">
                      <a:moveTo>
                        <a:pt x="17563" y="1"/>
                      </a:moveTo>
                      <a:cubicBezTo>
                        <a:pt x="7883" y="1"/>
                        <a:pt x="1" y="7883"/>
                        <a:pt x="1" y="17574"/>
                      </a:cubicBezTo>
                      <a:cubicBezTo>
                        <a:pt x="1" y="27254"/>
                        <a:pt x="7883" y="35136"/>
                        <a:pt x="17563" y="35136"/>
                      </a:cubicBezTo>
                      <a:cubicBezTo>
                        <a:pt x="27254" y="35136"/>
                        <a:pt x="35136" y="27254"/>
                        <a:pt x="35136" y="17574"/>
                      </a:cubicBezTo>
                      <a:lnTo>
                        <a:pt x="35136"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227" name="Google Shape;227;p8"/>
              <p:cNvSpPr/>
              <p:nvPr/>
            </p:nvSpPr>
            <p:spPr>
              <a:xfrm>
                <a:off x="5174497" y="4091885"/>
                <a:ext cx="489196" cy="412113"/>
              </a:xfrm>
              <a:custGeom>
                <a:avLst/>
                <a:gdLst/>
                <a:ahLst/>
                <a:cxnLst/>
                <a:rect l="l" t="t" r="r" b="b"/>
                <a:pathLst>
                  <a:path w="21254" h="17905" extrusionOk="0">
                    <a:moveTo>
                      <a:pt x="12276" y="4022"/>
                    </a:moveTo>
                    <a:lnTo>
                      <a:pt x="11824" y="11761"/>
                    </a:lnTo>
                    <a:lnTo>
                      <a:pt x="9430" y="11761"/>
                    </a:lnTo>
                    <a:lnTo>
                      <a:pt x="8966" y="4022"/>
                    </a:lnTo>
                    <a:close/>
                    <a:moveTo>
                      <a:pt x="11824" y="13249"/>
                    </a:moveTo>
                    <a:lnTo>
                      <a:pt x="11824" y="15476"/>
                    </a:lnTo>
                    <a:lnTo>
                      <a:pt x="9430" y="15476"/>
                    </a:lnTo>
                    <a:lnTo>
                      <a:pt x="9430" y="13249"/>
                    </a:lnTo>
                    <a:close/>
                    <a:moveTo>
                      <a:pt x="10627" y="0"/>
                    </a:moveTo>
                    <a:cubicBezTo>
                      <a:pt x="9633" y="0"/>
                      <a:pt x="8639" y="492"/>
                      <a:pt x="8073" y="1474"/>
                    </a:cubicBezTo>
                    <a:lnTo>
                      <a:pt x="1144" y="13487"/>
                    </a:lnTo>
                    <a:cubicBezTo>
                      <a:pt x="1" y="15452"/>
                      <a:pt x="1418" y="17904"/>
                      <a:pt x="3692" y="17904"/>
                    </a:cubicBezTo>
                    <a:lnTo>
                      <a:pt x="17562" y="17904"/>
                    </a:lnTo>
                    <a:cubicBezTo>
                      <a:pt x="19836" y="17904"/>
                      <a:pt x="21253" y="15452"/>
                      <a:pt x="20110" y="13487"/>
                    </a:cubicBezTo>
                    <a:lnTo>
                      <a:pt x="17896" y="9630"/>
                    </a:lnTo>
                    <a:lnTo>
                      <a:pt x="13181" y="1474"/>
                    </a:lnTo>
                    <a:cubicBezTo>
                      <a:pt x="12615" y="492"/>
                      <a:pt x="11621" y="0"/>
                      <a:pt x="10627"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nvGrpSpPr>
              <p:cNvPr id="228" name="Google Shape;228;p8"/>
              <p:cNvGrpSpPr/>
              <p:nvPr/>
            </p:nvGrpSpPr>
            <p:grpSpPr>
              <a:xfrm>
                <a:off x="4810835" y="2418146"/>
                <a:ext cx="1254293" cy="1254293"/>
                <a:chOff x="3608126" y="1813609"/>
                <a:chExt cx="940720" cy="940720"/>
              </a:xfrm>
            </p:grpSpPr>
            <p:sp>
              <p:nvSpPr>
                <p:cNvPr id="229" name="Google Shape;229;p8"/>
                <p:cNvSpPr/>
                <p:nvPr/>
              </p:nvSpPr>
              <p:spPr>
                <a:xfrm>
                  <a:off x="3608126" y="1813609"/>
                  <a:ext cx="940720" cy="940720"/>
                </a:xfrm>
                <a:custGeom>
                  <a:avLst/>
                  <a:gdLst/>
                  <a:ahLst/>
                  <a:cxnLst/>
                  <a:rect l="l" t="t" r="r" b="b"/>
                  <a:pathLst>
                    <a:path w="54495" h="54495" extrusionOk="0">
                      <a:moveTo>
                        <a:pt x="27242" y="0"/>
                      </a:moveTo>
                      <a:cubicBezTo>
                        <a:pt x="12216" y="0"/>
                        <a:pt x="0" y="12228"/>
                        <a:pt x="0" y="27253"/>
                      </a:cubicBezTo>
                      <a:cubicBezTo>
                        <a:pt x="0" y="42279"/>
                        <a:pt x="12216" y="54495"/>
                        <a:pt x="27242" y="54495"/>
                      </a:cubicBezTo>
                      <a:lnTo>
                        <a:pt x="54495" y="54495"/>
                      </a:lnTo>
                      <a:lnTo>
                        <a:pt x="54495" y="27253"/>
                      </a:lnTo>
                      <a:cubicBezTo>
                        <a:pt x="54495" y="12228"/>
                        <a:pt x="42267" y="0"/>
                        <a:pt x="27242" y="0"/>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0" name="Google Shape;230;p8"/>
                <p:cNvSpPr/>
                <p:nvPr/>
              </p:nvSpPr>
              <p:spPr>
                <a:xfrm>
                  <a:off x="3775219" y="1980703"/>
                  <a:ext cx="606552" cy="606552"/>
                </a:xfrm>
                <a:custGeom>
                  <a:avLst/>
                  <a:gdLst/>
                  <a:ahLst/>
                  <a:cxnLst/>
                  <a:rect l="l" t="t" r="r" b="b"/>
                  <a:pathLst>
                    <a:path w="35137" h="35137" extrusionOk="0">
                      <a:moveTo>
                        <a:pt x="17563" y="1"/>
                      </a:moveTo>
                      <a:cubicBezTo>
                        <a:pt x="7883" y="1"/>
                        <a:pt x="1" y="7883"/>
                        <a:pt x="1" y="17574"/>
                      </a:cubicBezTo>
                      <a:cubicBezTo>
                        <a:pt x="1" y="27254"/>
                        <a:pt x="7883" y="35136"/>
                        <a:pt x="17563" y="35136"/>
                      </a:cubicBezTo>
                      <a:lnTo>
                        <a:pt x="35136" y="35136"/>
                      </a:lnTo>
                      <a:lnTo>
                        <a:pt x="35136" y="17574"/>
                      </a:lnTo>
                      <a:cubicBezTo>
                        <a:pt x="35136" y="7883"/>
                        <a:pt x="27254" y="1"/>
                        <a:pt x="1756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231" name="Google Shape;231;p8"/>
              <p:cNvGrpSpPr/>
              <p:nvPr/>
            </p:nvGrpSpPr>
            <p:grpSpPr>
              <a:xfrm>
                <a:off x="6065178" y="2418146"/>
                <a:ext cx="1254316" cy="1254293"/>
                <a:chOff x="4548883" y="1813609"/>
                <a:chExt cx="940737" cy="940720"/>
              </a:xfrm>
            </p:grpSpPr>
            <p:sp>
              <p:nvSpPr>
                <p:cNvPr id="232" name="Google Shape;232;p8"/>
                <p:cNvSpPr/>
                <p:nvPr/>
              </p:nvSpPr>
              <p:spPr>
                <a:xfrm>
                  <a:off x="4548883" y="1813609"/>
                  <a:ext cx="940737" cy="940720"/>
                </a:xfrm>
                <a:custGeom>
                  <a:avLst/>
                  <a:gdLst/>
                  <a:ahLst/>
                  <a:cxnLst/>
                  <a:rect l="l" t="t" r="r" b="b"/>
                  <a:pathLst>
                    <a:path w="54496" h="54495" extrusionOk="0">
                      <a:moveTo>
                        <a:pt x="27254" y="0"/>
                      </a:moveTo>
                      <a:cubicBezTo>
                        <a:pt x="12229" y="0"/>
                        <a:pt x="1" y="12228"/>
                        <a:pt x="1" y="27253"/>
                      </a:cubicBezTo>
                      <a:lnTo>
                        <a:pt x="1" y="54495"/>
                      </a:lnTo>
                      <a:lnTo>
                        <a:pt x="27254" y="54495"/>
                      </a:lnTo>
                      <a:cubicBezTo>
                        <a:pt x="42280" y="54495"/>
                        <a:pt x="54496" y="42279"/>
                        <a:pt x="54496" y="27253"/>
                      </a:cubicBezTo>
                      <a:cubicBezTo>
                        <a:pt x="54496" y="12228"/>
                        <a:pt x="42280" y="0"/>
                        <a:pt x="27254"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3" name="Google Shape;233;p8"/>
                <p:cNvSpPr/>
                <p:nvPr/>
              </p:nvSpPr>
              <p:spPr>
                <a:xfrm>
                  <a:off x="4715994" y="1980703"/>
                  <a:ext cx="606552" cy="606552"/>
                </a:xfrm>
                <a:custGeom>
                  <a:avLst/>
                  <a:gdLst/>
                  <a:ahLst/>
                  <a:cxnLst/>
                  <a:rect l="l" t="t" r="r" b="b"/>
                  <a:pathLst>
                    <a:path w="35137" h="35137" extrusionOk="0">
                      <a:moveTo>
                        <a:pt x="17574" y="1"/>
                      </a:moveTo>
                      <a:cubicBezTo>
                        <a:pt x="7883" y="1"/>
                        <a:pt x="1" y="7883"/>
                        <a:pt x="1" y="17574"/>
                      </a:cubicBezTo>
                      <a:lnTo>
                        <a:pt x="1" y="35136"/>
                      </a:lnTo>
                      <a:lnTo>
                        <a:pt x="17574" y="35136"/>
                      </a:ln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234" name="Google Shape;234;p8"/>
              <p:cNvGrpSpPr/>
              <p:nvPr/>
            </p:nvGrpSpPr>
            <p:grpSpPr>
              <a:xfrm>
                <a:off x="6514651" y="2887324"/>
                <a:ext cx="401739" cy="405369"/>
                <a:chOff x="4885988" y="2165492"/>
                <a:chExt cx="301304" cy="304027"/>
              </a:xfrm>
            </p:grpSpPr>
            <p:sp>
              <p:nvSpPr>
                <p:cNvPr id="235" name="Google Shape;235;p8"/>
                <p:cNvSpPr/>
                <p:nvPr/>
              </p:nvSpPr>
              <p:spPr>
                <a:xfrm>
                  <a:off x="4962655" y="2165492"/>
                  <a:ext cx="224637" cy="304027"/>
                </a:xfrm>
                <a:custGeom>
                  <a:avLst/>
                  <a:gdLst/>
                  <a:ahLst/>
                  <a:cxnLst/>
                  <a:rect l="l" t="t" r="r" b="b"/>
                  <a:pathLst>
                    <a:path w="13013" h="17612" extrusionOk="0">
                      <a:moveTo>
                        <a:pt x="9953" y="1"/>
                      </a:moveTo>
                      <a:cubicBezTo>
                        <a:pt x="9945" y="1"/>
                        <a:pt x="9938" y="1"/>
                        <a:pt x="9930" y="1"/>
                      </a:cubicBezTo>
                      <a:lnTo>
                        <a:pt x="5989" y="24"/>
                      </a:lnTo>
                      <a:cubicBezTo>
                        <a:pt x="5989" y="24"/>
                        <a:pt x="4310" y="203"/>
                        <a:pt x="2953" y="1060"/>
                      </a:cubicBezTo>
                      <a:cubicBezTo>
                        <a:pt x="2120" y="1584"/>
                        <a:pt x="1131" y="1846"/>
                        <a:pt x="143" y="1846"/>
                      </a:cubicBezTo>
                      <a:lnTo>
                        <a:pt x="0" y="1846"/>
                      </a:lnTo>
                      <a:lnTo>
                        <a:pt x="0" y="9109"/>
                      </a:lnTo>
                      <a:cubicBezTo>
                        <a:pt x="548" y="9168"/>
                        <a:pt x="1060" y="9407"/>
                        <a:pt x="1453" y="9823"/>
                      </a:cubicBezTo>
                      <a:cubicBezTo>
                        <a:pt x="1953" y="10347"/>
                        <a:pt x="2620" y="11026"/>
                        <a:pt x="3108" y="11454"/>
                      </a:cubicBezTo>
                      <a:cubicBezTo>
                        <a:pt x="4001" y="12252"/>
                        <a:pt x="3989" y="15455"/>
                        <a:pt x="3870" y="16729"/>
                      </a:cubicBezTo>
                      <a:cubicBezTo>
                        <a:pt x="3814" y="17272"/>
                        <a:pt x="4264" y="17611"/>
                        <a:pt x="4858" y="17611"/>
                      </a:cubicBezTo>
                      <a:cubicBezTo>
                        <a:pt x="5658" y="17611"/>
                        <a:pt x="6719" y="16996"/>
                        <a:pt x="7156" y="15431"/>
                      </a:cubicBezTo>
                      <a:cubicBezTo>
                        <a:pt x="7918" y="12705"/>
                        <a:pt x="6477" y="11216"/>
                        <a:pt x="7704" y="10954"/>
                      </a:cubicBezTo>
                      <a:cubicBezTo>
                        <a:pt x="8143" y="10854"/>
                        <a:pt x="8294" y="10830"/>
                        <a:pt x="9031" y="10830"/>
                      </a:cubicBezTo>
                      <a:cubicBezTo>
                        <a:pt x="9254" y="10830"/>
                        <a:pt x="9529" y="10833"/>
                        <a:pt x="9882" y="10835"/>
                      </a:cubicBezTo>
                      <a:cubicBezTo>
                        <a:pt x="9889" y="10835"/>
                        <a:pt x="9895" y="10835"/>
                        <a:pt x="9901" y="10835"/>
                      </a:cubicBezTo>
                      <a:cubicBezTo>
                        <a:pt x="11654" y="10835"/>
                        <a:pt x="13013" y="9197"/>
                        <a:pt x="12776" y="7347"/>
                      </a:cubicBezTo>
                      <a:lnTo>
                        <a:pt x="12823" y="2691"/>
                      </a:lnTo>
                      <a:cubicBezTo>
                        <a:pt x="12634" y="1152"/>
                        <a:pt x="11407" y="1"/>
                        <a:pt x="9953" y="1"/>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6" name="Google Shape;236;p8"/>
                <p:cNvSpPr/>
                <p:nvPr/>
              </p:nvSpPr>
              <p:spPr>
                <a:xfrm>
                  <a:off x="4885988" y="2193856"/>
                  <a:ext cx="53048" cy="137116"/>
                </a:xfrm>
                <a:custGeom>
                  <a:avLst/>
                  <a:gdLst/>
                  <a:ahLst/>
                  <a:cxnLst/>
                  <a:rect l="l" t="t" r="r" b="b"/>
                  <a:pathLst>
                    <a:path w="3073" h="7943" extrusionOk="0">
                      <a:moveTo>
                        <a:pt x="60" y="1"/>
                      </a:moveTo>
                      <a:lnTo>
                        <a:pt x="0" y="7906"/>
                      </a:lnTo>
                      <a:lnTo>
                        <a:pt x="3013" y="7942"/>
                      </a:lnTo>
                      <a:lnTo>
                        <a:pt x="3072" y="36"/>
                      </a:lnTo>
                      <a:lnTo>
                        <a:pt x="60"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237" name="Google Shape;237;p8"/>
              <p:cNvGrpSpPr/>
              <p:nvPr/>
            </p:nvGrpSpPr>
            <p:grpSpPr>
              <a:xfrm>
                <a:off x="6065178" y="3672494"/>
                <a:ext cx="1254316" cy="1254316"/>
                <a:chOff x="4548883" y="2754370"/>
                <a:chExt cx="940737" cy="940737"/>
              </a:xfrm>
            </p:grpSpPr>
            <p:sp>
              <p:nvSpPr>
                <p:cNvPr id="238" name="Google Shape;238;p8"/>
                <p:cNvSpPr/>
                <p:nvPr/>
              </p:nvSpPr>
              <p:spPr>
                <a:xfrm>
                  <a:off x="4548883" y="2754370"/>
                  <a:ext cx="940737" cy="940737"/>
                </a:xfrm>
                <a:custGeom>
                  <a:avLst/>
                  <a:gdLst/>
                  <a:ahLst/>
                  <a:cxnLst/>
                  <a:rect l="l" t="t" r="r" b="b"/>
                  <a:pathLst>
                    <a:path w="54496" h="54496" extrusionOk="0">
                      <a:moveTo>
                        <a:pt x="1" y="1"/>
                      </a:moveTo>
                      <a:lnTo>
                        <a:pt x="1" y="27254"/>
                      </a:lnTo>
                      <a:cubicBezTo>
                        <a:pt x="1" y="42280"/>
                        <a:pt x="12229" y="54496"/>
                        <a:pt x="27254" y="54496"/>
                      </a:cubicBezTo>
                      <a:cubicBezTo>
                        <a:pt x="42280" y="54496"/>
                        <a:pt x="54496" y="42280"/>
                        <a:pt x="54496" y="27254"/>
                      </a:cubicBezTo>
                      <a:cubicBezTo>
                        <a:pt x="54496" y="12229"/>
                        <a:pt x="42280" y="1"/>
                        <a:pt x="27254"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39" name="Google Shape;239;p8"/>
                <p:cNvSpPr/>
                <p:nvPr/>
              </p:nvSpPr>
              <p:spPr>
                <a:xfrm>
                  <a:off x="4715994" y="2921482"/>
                  <a:ext cx="606552" cy="606535"/>
                </a:xfrm>
                <a:custGeom>
                  <a:avLst/>
                  <a:gdLst/>
                  <a:ahLst/>
                  <a:cxnLst/>
                  <a:rect l="l" t="t" r="r" b="b"/>
                  <a:pathLst>
                    <a:path w="35137" h="35136" extrusionOk="0">
                      <a:moveTo>
                        <a:pt x="1" y="1"/>
                      </a:moveTo>
                      <a:lnTo>
                        <a:pt x="1" y="17574"/>
                      </a:lnTo>
                      <a:cubicBezTo>
                        <a:pt x="1" y="27254"/>
                        <a:pt x="7883" y="35136"/>
                        <a:pt x="17574" y="35136"/>
                      </a:cubicBez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240" name="Google Shape;240;p8"/>
              <p:cNvGrpSpPr/>
              <p:nvPr/>
            </p:nvGrpSpPr>
            <p:grpSpPr>
              <a:xfrm>
                <a:off x="6478467" y="4097293"/>
                <a:ext cx="473868" cy="460703"/>
                <a:chOff x="4858850" y="3072970"/>
                <a:chExt cx="355401" cy="345527"/>
              </a:xfrm>
            </p:grpSpPr>
            <p:sp>
              <p:nvSpPr>
                <p:cNvPr id="241" name="Google Shape;241;p8"/>
                <p:cNvSpPr/>
                <p:nvPr/>
              </p:nvSpPr>
              <p:spPr>
                <a:xfrm>
                  <a:off x="4931615" y="3147341"/>
                  <a:ext cx="204733" cy="220787"/>
                </a:xfrm>
                <a:custGeom>
                  <a:avLst/>
                  <a:gdLst/>
                  <a:ahLst/>
                  <a:cxnLst/>
                  <a:rect l="l" t="t" r="r" b="b"/>
                  <a:pathLst>
                    <a:path w="11860" h="12790" extrusionOk="0">
                      <a:moveTo>
                        <a:pt x="5525" y="3765"/>
                      </a:moveTo>
                      <a:lnTo>
                        <a:pt x="8371" y="3884"/>
                      </a:lnTo>
                      <a:lnTo>
                        <a:pt x="6668" y="5622"/>
                      </a:lnTo>
                      <a:lnTo>
                        <a:pt x="8668" y="5777"/>
                      </a:lnTo>
                      <a:lnTo>
                        <a:pt x="3489" y="10266"/>
                      </a:lnTo>
                      <a:lnTo>
                        <a:pt x="3489" y="10266"/>
                      </a:lnTo>
                      <a:lnTo>
                        <a:pt x="5489" y="6587"/>
                      </a:lnTo>
                      <a:lnTo>
                        <a:pt x="3382" y="6587"/>
                      </a:lnTo>
                      <a:lnTo>
                        <a:pt x="5525" y="3765"/>
                      </a:lnTo>
                      <a:close/>
                      <a:moveTo>
                        <a:pt x="6027" y="1"/>
                      </a:moveTo>
                      <a:cubicBezTo>
                        <a:pt x="5806" y="1"/>
                        <a:pt x="5583" y="13"/>
                        <a:pt x="5358" y="38"/>
                      </a:cubicBezTo>
                      <a:cubicBezTo>
                        <a:pt x="2715" y="336"/>
                        <a:pt x="572" y="2443"/>
                        <a:pt x="239" y="5075"/>
                      </a:cubicBezTo>
                      <a:cubicBezTo>
                        <a:pt x="0" y="7003"/>
                        <a:pt x="703" y="8766"/>
                        <a:pt x="1941" y="9992"/>
                      </a:cubicBezTo>
                      <a:cubicBezTo>
                        <a:pt x="2144" y="10194"/>
                        <a:pt x="2358" y="10397"/>
                        <a:pt x="2525" y="10623"/>
                      </a:cubicBezTo>
                      <a:cubicBezTo>
                        <a:pt x="2834" y="11028"/>
                        <a:pt x="3251" y="11647"/>
                        <a:pt x="3572" y="12445"/>
                      </a:cubicBezTo>
                      <a:cubicBezTo>
                        <a:pt x="3656" y="12659"/>
                        <a:pt x="3870" y="12790"/>
                        <a:pt x="4108" y="12790"/>
                      </a:cubicBezTo>
                      <a:lnTo>
                        <a:pt x="7966" y="12790"/>
                      </a:lnTo>
                      <a:cubicBezTo>
                        <a:pt x="8204" y="12790"/>
                        <a:pt x="8418" y="12659"/>
                        <a:pt x="8501" y="12445"/>
                      </a:cubicBezTo>
                      <a:cubicBezTo>
                        <a:pt x="9085" y="10992"/>
                        <a:pt x="9978" y="10123"/>
                        <a:pt x="9978" y="10123"/>
                      </a:cubicBezTo>
                      <a:lnTo>
                        <a:pt x="9966" y="10123"/>
                      </a:lnTo>
                      <a:cubicBezTo>
                        <a:pt x="11133" y="9051"/>
                        <a:pt x="11859" y="7527"/>
                        <a:pt x="11859" y="5837"/>
                      </a:cubicBezTo>
                      <a:cubicBezTo>
                        <a:pt x="11859" y="2616"/>
                        <a:pt x="9241" y="1"/>
                        <a:pt x="602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42" name="Google Shape;242;p8"/>
                <p:cNvSpPr/>
                <p:nvPr/>
              </p:nvSpPr>
              <p:spPr>
                <a:xfrm>
                  <a:off x="4983613" y="3375531"/>
                  <a:ext cx="104231" cy="42966"/>
                </a:xfrm>
                <a:custGeom>
                  <a:avLst/>
                  <a:gdLst/>
                  <a:ahLst/>
                  <a:cxnLst/>
                  <a:rect l="l" t="t" r="r" b="b"/>
                  <a:pathLst>
                    <a:path w="6038" h="2489" extrusionOk="0">
                      <a:moveTo>
                        <a:pt x="406" y="1"/>
                      </a:moveTo>
                      <a:cubicBezTo>
                        <a:pt x="179" y="1"/>
                        <a:pt x="1" y="191"/>
                        <a:pt x="1" y="417"/>
                      </a:cubicBezTo>
                      <a:lnTo>
                        <a:pt x="1" y="501"/>
                      </a:lnTo>
                      <a:cubicBezTo>
                        <a:pt x="1" y="727"/>
                        <a:pt x="179" y="905"/>
                        <a:pt x="406" y="905"/>
                      </a:cubicBezTo>
                      <a:lnTo>
                        <a:pt x="1799" y="905"/>
                      </a:lnTo>
                      <a:lnTo>
                        <a:pt x="1799" y="1275"/>
                      </a:lnTo>
                      <a:cubicBezTo>
                        <a:pt x="1799" y="1941"/>
                        <a:pt x="2346" y="2489"/>
                        <a:pt x="3013" y="2489"/>
                      </a:cubicBezTo>
                      <a:cubicBezTo>
                        <a:pt x="3680" y="2489"/>
                        <a:pt x="4227" y="1941"/>
                        <a:pt x="4227" y="1275"/>
                      </a:cubicBezTo>
                      <a:lnTo>
                        <a:pt x="4227" y="905"/>
                      </a:lnTo>
                      <a:lnTo>
                        <a:pt x="5620" y="905"/>
                      </a:lnTo>
                      <a:cubicBezTo>
                        <a:pt x="5847" y="905"/>
                        <a:pt x="6037" y="727"/>
                        <a:pt x="6037" y="501"/>
                      </a:cubicBezTo>
                      <a:lnTo>
                        <a:pt x="6037" y="417"/>
                      </a:lnTo>
                      <a:cubicBezTo>
                        <a:pt x="6037" y="191"/>
                        <a:pt x="5847" y="1"/>
                        <a:pt x="5620"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43" name="Google Shape;243;p8"/>
                <p:cNvSpPr/>
                <p:nvPr/>
              </p:nvSpPr>
              <p:spPr>
                <a:xfrm>
                  <a:off x="5028429" y="3072970"/>
                  <a:ext cx="14604" cy="46885"/>
                </a:xfrm>
                <a:custGeom>
                  <a:avLst/>
                  <a:gdLst/>
                  <a:ahLst/>
                  <a:cxnLst/>
                  <a:rect l="l" t="t" r="r" b="b"/>
                  <a:pathLst>
                    <a:path w="846" h="2716" extrusionOk="0">
                      <a:moveTo>
                        <a:pt x="417" y="1"/>
                      </a:moveTo>
                      <a:cubicBezTo>
                        <a:pt x="191" y="1"/>
                        <a:pt x="0" y="191"/>
                        <a:pt x="0" y="429"/>
                      </a:cubicBezTo>
                      <a:lnTo>
                        <a:pt x="0" y="2298"/>
                      </a:lnTo>
                      <a:cubicBezTo>
                        <a:pt x="0" y="2525"/>
                        <a:pt x="191" y="2715"/>
                        <a:pt x="417" y="2715"/>
                      </a:cubicBezTo>
                      <a:cubicBezTo>
                        <a:pt x="655" y="2715"/>
                        <a:pt x="846" y="2525"/>
                        <a:pt x="846" y="2298"/>
                      </a:cubicBezTo>
                      <a:lnTo>
                        <a:pt x="846" y="429"/>
                      </a:lnTo>
                      <a:cubicBezTo>
                        <a:pt x="846" y="191"/>
                        <a:pt x="655" y="1"/>
                        <a:pt x="41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44" name="Google Shape;244;p8"/>
                <p:cNvSpPr/>
                <p:nvPr/>
              </p:nvSpPr>
              <p:spPr>
                <a:xfrm>
                  <a:off x="4942301" y="3096224"/>
                  <a:ext cx="32695" cy="42621"/>
                </a:xfrm>
                <a:custGeom>
                  <a:avLst/>
                  <a:gdLst/>
                  <a:ahLst/>
                  <a:cxnLst/>
                  <a:rect l="l" t="t" r="r" b="b"/>
                  <a:pathLst>
                    <a:path w="1894" h="2469" extrusionOk="0">
                      <a:moveTo>
                        <a:pt x="475" y="1"/>
                      </a:moveTo>
                      <a:cubicBezTo>
                        <a:pt x="402" y="1"/>
                        <a:pt x="329" y="19"/>
                        <a:pt x="262" y="59"/>
                      </a:cubicBezTo>
                      <a:cubicBezTo>
                        <a:pt x="60" y="178"/>
                        <a:pt x="1" y="440"/>
                        <a:pt x="108" y="642"/>
                      </a:cubicBezTo>
                      <a:lnTo>
                        <a:pt x="1048" y="2261"/>
                      </a:lnTo>
                      <a:cubicBezTo>
                        <a:pt x="1128" y="2397"/>
                        <a:pt x="1267" y="2468"/>
                        <a:pt x="1411" y="2468"/>
                      </a:cubicBezTo>
                      <a:cubicBezTo>
                        <a:pt x="1481" y="2468"/>
                        <a:pt x="1553" y="2451"/>
                        <a:pt x="1620" y="2416"/>
                      </a:cubicBezTo>
                      <a:cubicBezTo>
                        <a:pt x="1822" y="2297"/>
                        <a:pt x="1894" y="2035"/>
                        <a:pt x="1775" y="1833"/>
                      </a:cubicBezTo>
                      <a:lnTo>
                        <a:pt x="846" y="213"/>
                      </a:lnTo>
                      <a:cubicBezTo>
                        <a:pt x="766" y="78"/>
                        <a:pt x="622" y="1"/>
                        <a:pt x="47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45" name="Google Shape;245;p8"/>
                <p:cNvSpPr/>
                <p:nvPr/>
              </p:nvSpPr>
              <p:spPr>
                <a:xfrm>
                  <a:off x="4880222" y="3159011"/>
                  <a:ext cx="44624" cy="30693"/>
                </a:xfrm>
                <a:custGeom>
                  <a:avLst/>
                  <a:gdLst/>
                  <a:ahLst/>
                  <a:cxnLst/>
                  <a:rect l="l" t="t" r="r" b="b"/>
                  <a:pathLst>
                    <a:path w="2585" h="1778" extrusionOk="0">
                      <a:moveTo>
                        <a:pt x="479" y="0"/>
                      </a:moveTo>
                      <a:cubicBezTo>
                        <a:pt x="332" y="0"/>
                        <a:pt x="188" y="72"/>
                        <a:pt x="108" y="208"/>
                      </a:cubicBezTo>
                      <a:cubicBezTo>
                        <a:pt x="1" y="410"/>
                        <a:pt x="72" y="672"/>
                        <a:pt x="275" y="791"/>
                      </a:cubicBezTo>
                      <a:lnTo>
                        <a:pt x="1882" y="1720"/>
                      </a:lnTo>
                      <a:cubicBezTo>
                        <a:pt x="1949" y="1759"/>
                        <a:pt x="2022" y="1778"/>
                        <a:pt x="2094" y="1778"/>
                      </a:cubicBezTo>
                      <a:cubicBezTo>
                        <a:pt x="2242" y="1778"/>
                        <a:pt x="2386" y="1701"/>
                        <a:pt x="2465" y="1565"/>
                      </a:cubicBezTo>
                      <a:cubicBezTo>
                        <a:pt x="2585" y="1363"/>
                        <a:pt x="2513" y="1113"/>
                        <a:pt x="2311" y="994"/>
                      </a:cubicBezTo>
                      <a:lnTo>
                        <a:pt x="691" y="53"/>
                      </a:lnTo>
                      <a:cubicBezTo>
                        <a:pt x="625" y="18"/>
                        <a:pt x="552" y="0"/>
                        <a:pt x="47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46" name="Google Shape;246;p8"/>
                <p:cNvSpPr/>
                <p:nvPr/>
              </p:nvSpPr>
              <p:spPr>
                <a:xfrm>
                  <a:off x="4858850" y="3244397"/>
                  <a:ext cx="46885" cy="14604"/>
                </a:xfrm>
                <a:custGeom>
                  <a:avLst/>
                  <a:gdLst/>
                  <a:ahLst/>
                  <a:cxnLst/>
                  <a:rect l="l" t="t" r="r" b="b"/>
                  <a:pathLst>
                    <a:path w="2716" h="846" extrusionOk="0">
                      <a:moveTo>
                        <a:pt x="417" y="0"/>
                      </a:moveTo>
                      <a:cubicBezTo>
                        <a:pt x="191" y="0"/>
                        <a:pt x="1" y="191"/>
                        <a:pt x="1" y="417"/>
                      </a:cubicBezTo>
                      <a:cubicBezTo>
                        <a:pt x="1" y="655"/>
                        <a:pt x="191" y="846"/>
                        <a:pt x="417" y="846"/>
                      </a:cubicBezTo>
                      <a:lnTo>
                        <a:pt x="2287" y="846"/>
                      </a:lnTo>
                      <a:cubicBezTo>
                        <a:pt x="2525" y="846"/>
                        <a:pt x="2715" y="655"/>
                        <a:pt x="2715" y="417"/>
                      </a:cubicBezTo>
                      <a:cubicBezTo>
                        <a:pt x="2715" y="191"/>
                        <a:pt x="2525" y="0"/>
                        <a:pt x="2287"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47" name="Google Shape;247;p8"/>
                <p:cNvSpPr/>
                <p:nvPr/>
              </p:nvSpPr>
              <p:spPr>
                <a:xfrm>
                  <a:off x="4881050" y="3313279"/>
                  <a:ext cx="44624" cy="30796"/>
                </a:xfrm>
                <a:custGeom>
                  <a:avLst/>
                  <a:gdLst/>
                  <a:ahLst/>
                  <a:cxnLst/>
                  <a:rect l="l" t="t" r="r" b="b"/>
                  <a:pathLst>
                    <a:path w="2585" h="1784" extrusionOk="0">
                      <a:moveTo>
                        <a:pt x="2105" y="1"/>
                      </a:moveTo>
                      <a:cubicBezTo>
                        <a:pt x="2033" y="1"/>
                        <a:pt x="1960" y="19"/>
                        <a:pt x="1894" y="58"/>
                      </a:cubicBezTo>
                      <a:lnTo>
                        <a:pt x="274" y="987"/>
                      </a:lnTo>
                      <a:cubicBezTo>
                        <a:pt x="72" y="1106"/>
                        <a:pt x="0" y="1368"/>
                        <a:pt x="120" y="1571"/>
                      </a:cubicBezTo>
                      <a:cubicBezTo>
                        <a:pt x="199" y="1706"/>
                        <a:pt x="343" y="1783"/>
                        <a:pt x="491" y="1783"/>
                      </a:cubicBezTo>
                      <a:cubicBezTo>
                        <a:pt x="563" y="1783"/>
                        <a:pt x="636" y="1765"/>
                        <a:pt x="703" y="1725"/>
                      </a:cubicBezTo>
                      <a:lnTo>
                        <a:pt x="2310" y="797"/>
                      </a:lnTo>
                      <a:cubicBezTo>
                        <a:pt x="2513" y="678"/>
                        <a:pt x="2584" y="416"/>
                        <a:pt x="2465" y="213"/>
                      </a:cubicBezTo>
                      <a:cubicBezTo>
                        <a:pt x="2393" y="78"/>
                        <a:pt x="2252" y="1"/>
                        <a:pt x="210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48" name="Google Shape;248;p8"/>
                <p:cNvSpPr/>
                <p:nvPr/>
              </p:nvSpPr>
              <p:spPr>
                <a:xfrm>
                  <a:off x="5148255" y="3311639"/>
                  <a:ext cx="44624" cy="30779"/>
                </a:xfrm>
                <a:custGeom>
                  <a:avLst/>
                  <a:gdLst/>
                  <a:ahLst/>
                  <a:cxnLst/>
                  <a:rect l="l" t="t" r="r" b="b"/>
                  <a:pathLst>
                    <a:path w="2585" h="1783" extrusionOk="0">
                      <a:moveTo>
                        <a:pt x="491" y="0"/>
                      </a:moveTo>
                      <a:cubicBezTo>
                        <a:pt x="344" y="0"/>
                        <a:pt x="200" y="77"/>
                        <a:pt x="120" y="213"/>
                      </a:cubicBezTo>
                      <a:cubicBezTo>
                        <a:pt x="1" y="415"/>
                        <a:pt x="72" y="677"/>
                        <a:pt x="274" y="796"/>
                      </a:cubicBezTo>
                      <a:lnTo>
                        <a:pt x="1894" y="1725"/>
                      </a:lnTo>
                      <a:cubicBezTo>
                        <a:pt x="1960" y="1764"/>
                        <a:pt x="2034" y="1783"/>
                        <a:pt x="2106" y="1783"/>
                      </a:cubicBezTo>
                      <a:cubicBezTo>
                        <a:pt x="2253" y="1783"/>
                        <a:pt x="2397" y="1706"/>
                        <a:pt x="2477" y="1570"/>
                      </a:cubicBezTo>
                      <a:cubicBezTo>
                        <a:pt x="2584" y="1368"/>
                        <a:pt x="2525" y="1106"/>
                        <a:pt x="2322" y="999"/>
                      </a:cubicBezTo>
                      <a:lnTo>
                        <a:pt x="703" y="58"/>
                      </a:lnTo>
                      <a:cubicBezTo>
                        <a:pt x="636" y="19"/>
                        <a:pt x="563" y="0"/>
                        <a:pt x="491"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49" name="Google Shape;249;p8"/>
                <p:cNvSpPr/>
                <p:nvPr/>
              </p:nvSpPr>
              <p:spPr>
                <a:xfrm>
                  <a:off x="5167366" y="3242550"/>
                  <a:ext cx="46885" cy="14604"/>
                </a:xfrm>
                <a:custGeom>
                  <a:avLst/>
                  <a:gdLst/>
                  <a:ahLst/>
                  <a:cxnLst/>
                  <a:rect l="l" t="t" r="r" b="b"/>
                  <a:pathLst>
                    <a:path w="2716" h="846" extrusionOk="0">
                      <a:moveTo>
                        <a:pt x="430" y="0"/>
                      </a:moveTo>
                      <a:cubicBezTo>
                        <a:pt x="191" y="0"/>
                        <a:pt x="1" y="191"/>
                        <a:pt x="1" y="417"/>
                      </a:cubicBezTo>
                      <a:cubicBezTo>
                        <a:pt x="1" y="655"/>
                        <a:pt x="191" y="846"/>
                        <a:pt x="430" y="846"/>
                      </a:cubicBezTo>
                      <a:lnTo>
                        <a:pt x="2299" y="846"/>
                      </a:lnTo>
                      <a:cubicBezTo>
                        <a:pt x="2525" y="846"/>
                        <a:pt x="2716" y="655"/>
                        <a:pt x="2716" y="417"/>
                      </a:cubicBezTo>
                      <a:cubicBezTo>
                        <a:pt x="2716" y="191"/>
                        <a:pt x="2525" y="0"/>
                        <a:pt x="229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50" name="Google Shape;250;p8"/>
                <p:cNvSpPr/>
                <p:nvPr/>
              </p:nvSpPr>
              <p:spPr>
                <a:xfrm>
                  <a:off x="5147426" y="3157475"/>
                  <a:ext cx="44624" cy="30693"/>
                </a:xfrm>
                <a:custGeom>
                  <a:avLst/>
                  <a:gdLst/>
                  <a:ahLst/>
                  <a:cxnLst/>
                  <a:rect l="l" t="t" r="r" b="b"/>
                  <a:pathLst>
                    <a:path w="2585" h="1778" extrusionOk="0">
                      <a:moveTo>
                        <a:pt x="2103" y="1"/>
                      </a:moveTo>
                      <a:cubicBezTo>
                        <a:pt x="2033" y="1"/>
                        <a:pt x="1961" y="19"/>
                        <a:pt x="1894" y="59"/>
                      </a:cubicBezTo>
                      <a:lnTo>
                        <a:pt x="275" y="987"/>
                      </a:lnTo>
                      <a:cubicBezTo>
                        <a:pt x="72" y="1106"/>
                        <a:pt x="1" y="1368"/>
                        <a:pt x="120" y="1571"/>
                      </a:cubicBezTo>
                      <a:cubicBezTo>
                        <a:pt x="200" y="1706"/>
                        <a:pt x="339" y="1778"/>
                        <a:pt x="483" y="1778"/>
                      </a:cubicBezTo>
                      <a:cubicBezTo>
                        <a:pt x="553" y="1778"/>
                        <a:pt x="625" y="1761"/>
                        <a:pt x="692" y="1725"/>
                      </a:cubicBezTo>
                      <a:lnTo>
                        <a:pt x="2311" y="785"/>
                      </a:lnTo>
                      <a:cubicBezTo>
                        <a:pt x="2513" y="666"/>
                        <a:pt x="2585" y="416"/>
                        <a:pt x="2466" y="213"/>
                      </a:cubicBezTo>
                      <a:cubicBezTo>
                        <a:pt x="2386" y="78"/>
                        <a:pt x="2247" y="1"/>
                        <a:pt x="2103"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51" name="Google Shape;251;p8"/>
                <p:cNvSpPr/>
                <p:nvPr/>
              </p:nvSpPr>
              <p:spPr>
                <a:xfrm>
                  <a:off x="5096465" y="3095412"/>
                  <a:ext cx="32902" cy="42500"/>
                </a:xfrm>
                <a:custGeom>
                  <a:avLst/>
                  <a:gdLst/>
                  <a:ahLst/>
                  <a:cxnLst/>
                  <a:rect l="l" t="t" r="r" b="b"/>
                  <a:pathLst>
                    <a:path w="1906" h="2462" extrusionOk="0">
                      <a:moveTo>
                        <a:pt x="1419" y="0"/>
                      </a:moveTo>
                      <a:cubicBezTo>
                        <a:pt x="1272" y="0"/>
                        <a:pt x="1128" y="77"/>
                        <a:pt x="1048" y="213"/>
                      </a:cubicBezTo>
                      <a:lnTo>
                        <a:pt x="119" y="1832"/>
                      </a:lnTo>
                      <a:cubicBezTo>
                        <a:pt x="0" y="2034"/>
                        <a:pt x="72" y="2284"/>
                        <a:pt x="274" y="2403"/>
                      </a:cubicBezTo>
                      <a:cubicBezTo>
                        <a:pt x="341" y="2443"/>
                        <a:pt x="414" y="2461"/>
                        <a:pt x="486" y="2461"/>
                      </a:cubicBezTo>
                      <a:cubicBezTo>
                        <a:pt x="634" y="2461"/>
                        <a:pt x="778" y="2384"/>
                        <a:pt x="857" y="2249"/>
                      </a:cubicBezTo>
                      <a:lnTo>
                        <a:pt x="1786" y="629"/>
                      </a:lnTo>
                      <a:cubicBezTo>
                        <a:pt x="1905" y="427"/>
                        <a:pt x="1834" y="177"/>
                        <a:pt x="1631" y="58"/>
                      </a:cubicBezTo>
                      <a:cubicBezTo>
                        <a:pt x="1565" y="19"/>
                        <a:pt x="1492" y="0"/>
                        <a:pt x="141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252" name="Google Shape;252;p8"/>
              <p:cNvGrpSpPr/>
              <p:nvPr/>
            </p:nvGrpSpPr>
            <p:grpSpPr>
              <a:xfrm>
                <a:off x="5314538" y="2951176"/>
                <a:ext cx="1499581" cy="1442921"/>
                <a:chOff x="3985903" y="2213381"/>
                <a:chExt cx="1124686" cy="1082191"/>
              </a:xfrm>
            </p:grpSpPr>
            <p:sp>
              <p:nvSpPr>
                <p:cNvPr id="253" name="Google Shape;253;p8"/>
                <p:cNvSpPr/>
                <p:nvPr/>
              </p:nvSpPr>
              <p:spPr>
                <a:xfrm>
                  <a:off x="3987353" y="2214624"/>
                  <a:ext cx="1123236" cy="1079614"/>
                </a:xfrm>
                <a:custGeom>
                  <a:avLst/>
                  <a:gdLst/>
                  <a:ahLst/>
                  <a:cxnLst/>
                  <a:rect l="l" t="t" r="r" b="b"/>
                  <a:pathLst>
                    <a:path w="65068" h="62541" extrusionOk="0">
                      <a:moveTo>
                        <a:pt x="32529" y="0"/>
                      </a:moveTo>
                      <a:cubicBezTo>
                        <a:pt x="29212" y="0"/>
                        <a:pt x="25896" y="1262"/>
                        <a:pt x="23372" y="3786"/>
                      </a:cubicBezTo>
                      <a:lnTo>
                        <a:pt x="5048" y="22110"/>
                      </a:lnTo>
                      <a:cubicBezTo>
                        <a:pt x="0" y="27158"/>
                        <a:pt x="0" y="35374"/>
                        <a:pt x="5048" y="40434"/>
                      </a:cubicBezTo>
                      <a:lnTo>
                        <a:pt x="23372" y="58746"/>
                      </a:lnTo>
                      <a:cubicBezTo>
                        <a:pt x="25896" y="61276"/>
                        <a:pt x="29212" y="62541"/>
                        <a:pt x="32528" y="62541"/>
                      </a:cubicBezTo>
                      <a:cubicBezTo>
                        <a:pt x="35844" y="62541"/>
                        <a:pt x="39160" y="61276"/>
                        <a:pt x="41684" y="58746"/>
                      </a:cubicBezTo>
                      <a:cubicBezTo>
                        <a:pt x="46744" y="53697"/>
                        <a:pt x="54959" y="45482"/>
                        <a:pt x="60008" y="40422"/>
                      </a:cubicBezTo>
                      <a:cubicBezTo>
                        <a:pt x="65068" y="35374"/>
                        <a:pt x="65068" y="27158"/>
                        <a:pt x="60008" y="22110"/>
                      </a:cubicBezTo>
                      <a:cubicBezTo>
                        <a:pt x="54959" y="17062"/>
                        <a:pt x="46744" y="8835"/>
                        <a:pt x="41696" y="3786"/>
                      </a:cubicBezTo>
                      <a:cubicBezTo>
                        <a:pt x="39166" y="1262"/>
                        <a:pt x="35847" y="0"/>
                        <a:pt x="3252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nvGrpSpPr>
                <p:cNvPr id="254" name="Google Shape;254;p8"/>
                <p:cNvGrpSpPr/>
                <p:nvPr/>
              </p:nvGrpSpPr>
              <p:grpSpPr>
                <a:xfrm>
                  <a:off x="4380547" y="2919635"/>
                  <a:ext cx="636781" cy="375937"/>
                  <a:chOff x="4380547" y="2919635"/>
                  <a:chExt cx="636781" cy="375937"/>
                </a:xfrm>
              </p:grpSpPr>
              <p:sp>
                <p:nvSpPr>
                  <p:cNvPr id="255" name="Google Shape;255;p8"/>
                  <p:cNvSpPr/>
                  <p:nvPr/>
                </p:nvSpPr>
                <p:spPr>
                  <a:xfrm>
                    <a:off x="4380547" y="3114281"/>
                    <a:ext cx="336481" cy="181291"/>
                  </a:xfrm>
                  <a:custGeom>
                    <a:avLst/>
                    <a:gdLst/>
                    <a:ahLst/>
                    <a:cxnLst/>
                    <a:rect l="l" t="t" r="r" b="b"/>
                    <a:pathLst>
                      <a:path w="19492" h="10502" extrusionOk="0">
                        <a:moveTo>
                          <a:pt x="1" y="1"/>
                        </a:moveTo>
                        <a:lnTo>
                          <a:pt x="1" y="6097"/>
                        </a:lnTo>
                        <a:lnTo>
                          <a:pt x="13" y="6121"/>
                        </a:lnTo>
                        <a:cubicBezTo>
                          <a:pt x="156" y="6287"/>
                          <a:pt x="322" y="6466"/>
                          <a:pt x="537" y="6692"/>
                        </a:cubicBezTo>
                        <a:cubicBezTo>
                          <a:pt x="3001" y="9145"/>
                          <a:pt x="6263" y="10502"/>
                          <a:pt x="9752" y="10502"/>
                        </a:cubicBezTo>
                        <a:cubicBezTo>
                          <a:pt x="13241" y="10502"/>
                          <a:pt x="16503" y="9145"/>
                          <a:pt x="18956" y="6692"/>
                        </a:cubicBezTo>
                        <a:lnTo>
                          <a:pt x="19491" y="6144"/>
                        </a:lnTo>
                        <a:lnTo>
                          <a:pt x="19491" y="1"/>
                        </a:lnTo>
                        <a:lnTo>
                          <a:pt x="18658" y="846"/>
                        </a:lnTo>
                        <a:cubicBezTo>
                          <a:pt x="18205" y="1299"/>
                          <a:pt x="17777" y="1727"/>
                          <a:pt x="17372" y="2132"/>
                        </a:cubicBezTo>
                        <a:cubicBezTo>
                          <a:pt x="15336" y="4168"/>
                          <a:pt x="12633" y="5287"/>
                          <a:pt x="9752" y="5287"/>
                        </a:cubicBezTo>
                        <a:cubicBezTo>
                          <a:pt x="6871" y="5287"/>
                          <a:pt x="4156" y="4168"/>
                          <a:pt x="2132" y="2132"/>
                        </a:cubicBezTo>
                        <a:lnTo>
                          <a:pt x="1"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56" name="Google Shape;256;p8"/>
                  <p:cNvSpPr/>
                  <p:nvPr/>
                </p:nvSpPr>
                <p:spPr>
                  <a:xfrm>
                    <a:off x="4714354" y="2919635"/>
                    <a:ext cx="302974" cy="303181"/>
                  </a:xfrm>
                  <a:custGeom>
                    <a:avLst/>
                    <a:gdLst/>
                    <a:ahLst/>
                    <a:cxnLst/>
                    <a:rect l="l" t="t" r="r" b="b"/>
                    <a:pathLst>
                      <a:path w="17551" h="17563" extrusionOk="0">
                        <a:moveTo>
                          <a:pt x="1" y="1"/>
                        </a:moveTo>
                        <a:lnTo>
                          <a:pt x="1" y="17562"/>
                        </a:lnTo>
                        <a:lnTo>
                          <a:pt x="17550"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257" name="Google Shape;257;p8"/>
                <p:cNvGrpSpPr/>
                <p:nvPr/>
              </p:nvGrpSpPr>
              <p:grpSpPr>
                <a:xfrm>
                  <a:off x="4714354" y="2285940"/>
                  <a:ext cx="375747" cy="636160"/>
                  <a:chOff x="4714354" y="2285940"/>
                  <a:chExt cx="375747" cy="636160"/>
                </a:xfrm>
              </p:grpSpPr>
              <p:sp>
                <p:nvSpPr>
                  <p:cNvPr id="258" name="Google Shape;258;p8"/>
                  <p:cNvSpPr/>
                  <p:nvPr/>
                </p:nvSpPr>
                <p:spPr>
                  <a:xfrm>
                    <a:off x="4908793" y="2585619"/>
                    <a:ext cx="181308" cy="336481"/>
                  </a:xfrm>
                  <a:custGeom>
                    <a:avLst/>
                    <a:gdLst/>
                    <a:ahLst/>
                    <a:cxnLst/>
                    <a:rect l="l" t="t" r="r" b="b"/>
                    <a:pathLst>
                      <a:path w="10503" h="19492" extrusionOk="0">
                        <a:moveTo>
                          <a:pt x="13" y="1"/>
                        </a:moveTo>
                        <a:lnTo>
                          <a:pt x="2132" y="2144"/>
                        </a:lnTo>
                        <a:cubicBezTo>
                          <a:pt x="6347" y="6347"/>
                          <a:pt x="6347" y="13169"/>
                          <a:pt x="2132" y="17372"/>
                        </a:cubicBezTo>
                        <a:lnTo>
                          <a:pt x="1" y="19491"/>
                        </a:lnTo>
                        <a:lnTo>
                          <a:pt x="6156" y="19491"/>
                        </a:lnTo>
                        <a:lnTo>
                          <a:pt x="6156" y="19456"/>
                        </a:lnTo>
                        <a:lnTo>
                          <a:pt x="6650" y="18904"/>
                        </a:lnTo>
                        <a:lnTo>
                          <a:pt x="6650" y="18904"/>
                        </a:lnTo>
                        <a:lnTo>
                          <a:pt x="6692" y="18968"/>
                        </a:lnTo>
                        <a:cubicBezTo>
                          <a:pt x="9157" y="16515"/>
                          <a:pt x="10502" y="13264"/>
                          <a:pt x="10502" y="9776"/>
                        </a:cubicBezTo>
                        <a:cubicBezTo>
                          <a:pt x="10502" y="6299"/>
                          <a:pt x="9145" y="3013"/>
                          <a:pt x="6692" y="549"/>
                        </a:cubicBezTo>
                        <a:lnTo>
                          <a:pt x="6144"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59" name="Google Shape;259;p8"/>
                  <p:cNvSpPr/>
                  <p:nvPr/>
                </p:nvSpPr>
                <p:spPr>
                  <a:xfrm>
                    <a:off x="4714354" y="2285940"/>
                    <a:ext cx="303181" cy="302146"/>
                  </a:xfrm>
                  <a:custGeom>
                    <a:avLst/>
                    <a:gdLst/>
                    <a:ahLst/>
                    <a:cxnLst/>
                    <a:rect l="l" t="t" r="r" b="b"/>
                    <a:pathLst>
                      <a:path w="17563" h="17503" extrusionOk="0">
                        <a:moveTo>
                          <a:pt x="1" y="1"/>
                        </a:moveTo>
                        <a:lnTo>
                          <a:pt x="1" y="17503"/>
                        </a:lnTo>
                        <a:lnTo>
                          <a:pt x="17562" y="17503"/>
                        </a:lnTo>
                        <a:lnTo>
                          <a:pt x="17146" y="17098"/>
                        </a:lnTo>
                        <a:cubicBezTo>
                          <a:pt x="12240" y="12193"/>
                          <a:pt x="4954" y="4930"/>
                          <a:pt x="143" y="120"/>
                        </a:cubicBezTo>
                        <a:lnTo>
                          <a:pt x="1"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260" name="Google Shape;260;p8"/>
                <p:cNvGrpSpPr/>
                <p:nvPr/>
              </p:nvGrpSpPr>
              <p:grpSpPr>
                <a:xfrm>
                  <a:off x="3985903" y="2585619"/>
                  <a:ext cx="397112" cy="637197"/>
                  <a:chOff x="3985903" y="2585619"/>
                  <a:chExt cx="397112" cy="637197"/>
                </a:xfrm>
              </p:grpSpPr>
              <p:sp>
                <p:nvSpPr>
                  <p:cNvPr id="261" name="Google Shape;261;p8"/>
                  <p:cNvSpPr/>
                  <p:nvPr/>
                </p:nvSpPr>
                <p:spPr>
                  <a:xfrm>
                    <a:off x="3985903" y="2585619"/>
                    <a:ext cx="203093" cy="336481"/>
                  </a:xfrm>
                  <a:custGeom>
                    <a:avLst/>
                    <a:gdLst/>
                    <a:ahLst/>
                    <a:cxnLst/>
                    <a:rect l="l" t="t" r="r" b="b"/>
                    <a:pathLst>
                      <a:path w="11765" h="19492" extrusionOk="0">
                        <a:moveTo>
                          <a:pt x="5621" y="1"/>
                        </a:moveTo>
                        <a:lnTo>
                          <a:pt x="5085" y="549"/>
                        </a:lnTo>
                        <a:cubicBezTo>
                          <a:pt x="1" y="5633"/>
                          <a:pt x="1" y="13884"/>
                          <a:pt x="5085" y="18968"/>
                        </a:cubicBezTo>
                        <a:lnTo>
                          <a:pt x="5621" y="19491"/>
                        </a:lnTo>
                        <a:lnTo>
                          <a:pt x="11764" y="19491"/>
                        </a:lnTo>
                        <a:lnTo>
                          <a:pt x="9633" y="17384"/>
                        </a:lnTo>
                        <a:cubicBezTo>
                          <a:pt x="7597" y="15348"/>
                          <a:pt x="6478" y="12657"/>
                          <a:pt x="6478" y="9776"/>
                        </a:cubicBezTo>
                        <a:cubicBezTo>
                          <a:pt x="6478" y="6895"/>
                          <a:pt x="7597" y="4168"/>
                          <a:pt x="9633" y="2144"/>
                        </a:cubicBezTo>
                        <a:lnTo>
                          <a:pt x="11764"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62" name="Google Shape;262;p8"/>
                  <p:cNvSpPr/>
                  <p:nvPr/>
                </p:nvSpPr>
                <p:spPr>
                  <a:xfrm>
                    <a:off x="4080455" y="2919635"/>
                    <a:ext cx="302560" cy="303181"/>
                  </a:xfrm>
                  <a:custGeom>
                    <a:avLst/>
                    <a:gdLst/>
                    <a:ahLst/>
                    <a:cxnLst/>
                    <a:rect l="l" t="t" r="r" b="b"/>
                    <a:pathLst>
                      <a:path w="17527" h="17563" extrusionOk="0">
                        <a:moveTo>
                          <a:pt x="1" y="1"/>
                        </a:moveTo>
                        <a:lnTo>
                          <a:pt x="120" y="143"/>
                        </a:lnTo>
                        <a:cubicBezTo>
                          <a:pt x="5025" y="5049"/>
                          <a:pt x="12502" y="12526"/>
                          <a:pt x="17396" y="17431"/>
                        </a:cubicBezTo>
                        <a:lnTo>
                          <a:pt x="17527" y="17562"/>
                        </a:lnTo>
                        <a:lnTo>
                          <a:pt x="17527"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263" name="Google Shape;263;p8"/>
                <p:cNvGrpSpPr/>
                <p:nvPr/>
              </p:nvGrpSpPr>
              <p:grpSpPr>
                <a:xfrm>
                  <a:off x="4080455" y="2213381"/>
                  <a:ext cx="636573" cy="374705"/>
                  <a:chOff x="4080455" y="2213381"/>
                  <a:chExt cx="636573" cy="374705"/>
                </a:xfrm>
              </p:grpSpPr>
              <p:sp>
                <p:nvSpPr>
                  <p:cNvPr id="264" name="Google Shape;264;p8"/>
                  <p:cNvSpPr/>
                  <p:nvPr/>
                </p:nvSpPr>
                <p:spPr>
                  <a:xfrm>
                    <a:off x="4380340" y="2213381"/>
                    <a:ext cx="336688" cy="181101"/>
                  </a:xfrm>
                  <a:custGeom>
                    <a:avLst/>
                    <a:gdLst/>
                    <a:ahLst/>
                    <a:cxnLst/>
                    <a:rect l="l" t="t" r="r" b="b"/>
                    <a:pathLst>
                      <a:path w="19504" h="10491" extrusionOk="0">
                        <a:moveTo>
                          <a:pt x="9764" y="1"/>
                        </a:moveTo>
                        <a:cubicBezTo>
                          <a:pt x="6287" y="1"/>
                          <a:pt x="3013" y="1358"/>
                          <a:pt x="549" y="3811"/>
                        </a:cubicBezTo>
                        <a:lnTo>
                          <a:pt x="1" y="4358"/>
                        </a:lnTo>
                        <a:lnTo>
                          <a:pt x="1" y="10490"/>
                        </a:lnTo>
                        <a:lnTo>
                          <a:pt x="2144" y="8359"/>
                        </a:lnTo>
                        <a:cubicBezTo>
                          <a:pt x="4180" y="6323"/>
                          <a:pt x="6883" y="5204"/>
                          <a:pt x="9764" y="5204"/>
                        </a:cubicBezTo>
                        <a:cubicBezTo>
                          <a:pt x="12645" y="5204"/>
                          <a:pt x="15348" y="6323"/>
                          <a:pt x="17384" y="8359"/>
                        </a:cubicBezTo>
                        <a:lnTo>
                          <a:pt x="19503" y="10490"/>
                        </a:lnTo>
                        <a:lnTo>
                          <a:pt x="19503" y="4442"/>
                        </a:lnTo>
                        <a:lnTo>
                          <a:pt x="19444" y="4442"/>
                        </a:lnTo>
                        <a:lnTo>
                          <a:pt x="18932" y="3894"/>
                        </a:lnTo>
                        <a:lnTo>
                          <a:pt x="18979" y="3823"/>
                        </a:lnTo>
                        <a:cubicBezTo>
                          <a:pt x="16527" y="1370"/>
                          <a:pt x="13253" y="1"/>
                          <a:pt x="9764"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65" name="Google Shape;265;p8"/>
                  <p:cNvSpPr/>
                  <p:nvPr/>
                </p:nvSpPr>
                <p:spPr>
                  <a:xfrm>
                    <a:off x="4080455" y="2285940"/>
                    <a:ext cx="302560" cy="302146"/>
                  </a:xfrm>
                  <a:custGeom>
                    <a:avLst/>
                    <a:gdLst/>
                    <a:ahLst/>
                    <a:cxnLst/>
                    <a:rect l="l" t="t" r="r" b="b"/>
                    <a:pathLst>
                      <a:path w="17527" h="17503" extrusionOk="0">
                        <a:moveTo>
                          <a:pt x="17527" y="1"/>
                        </a:moveTo>
                        <a:lnTo>
                          <a:pt x="1" y="17503"/>
                        </a:lnTo>
                        <a:lnTo>
                          <a:pt x="17527" y="17503"/>
                        </a:lnTo>
                        <a:lnTo>
                          <a:pt x="17527"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grpSp>
          <p:grpSp>
            <p:nvGrpSpPr>
              <p:cNvPr id="266" name="Google Shape;266;p8"/>
              <p:cNvGrpSpPr/>
              <p:nvPr/>
            </p:nvGrpSpPr>
            <p:grpSpPr>
              <a:xfrm>
                <a:off x="5909378" y="3494930"/>
                <a:ext cx="311836" cy="355292"/>
                <a:chOff x="4645650" y="3962900"/>
                <a:chExt cx="259950" cy="296175"/>
              </a:xfrm>
            </p:grpSpPr>
            <p:sp>
              <p:nvSpPr>
                <p:cNvPr id="267" name="Google Shape;267;p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68" name="Google Shape;268;p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69" name="Google Shape;269;p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70" name="Google Shape;270;p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71" name="Google Shape;271;p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72" name="Google Shape;272;p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grpSp>
        <p:grpSp>
          <p:nvGrpSpPr>
            <p:cNvPr id="273" name="Google Shape;273;p8"/>
            <p:cNvGrpSpPr/>
            <p:nvPr/>
          </p:nvGrpSpPr>
          <p:grpSpPr>
            <a:xfrm>
              <a:off x="5746162" y="3855107"/>
              <a:ext cx="462347" cy="245835"/>
              <a:chOff x="3891558" y="2180494"/>
              <a:chExt cx="346769" cy="184381"/>
            </a:xfrm>
          </p:grpSpPr>
          <p:sp>
            <p:nvSpPr>
              <p:cNvPr id="274" name="Google Shape;274;p8"/>
              <p:cNvSpPr/>
              <p:nvPr/>
            </p:nvSpPr>
            <p:spPr>
              <a:xfrm>
                <a:off x="3949943" y="2180494"/>
                <a:ext cx="230006" cy="184381"/>
              </a:xfrm>
              <a:custGeom>
                <a:avLst/>
                <a:gdLst/>
                <a:ahLst/>
                <a:cxnLst/>
                <a:rect l="l" t="t" r="r" b="b"/>
                <a:pathLst>
                  <a:path w="13324" h="10681" extrusionOk="0">
                    <a:moveTo>
                      <a:pt x="1369" y="1"/>
                    </a:moveTo>
                    <a:cubicBezTo>
                      <a:pt x="619" y="1"/>
                      <a:pt x="0" y="620"/>
                      <a:pt x="0" y="1370"/>
                    </a:cubicBezTo>
                    <a:lnTo>
                      <a:pt x="0" y="9311"/>
                    </a:lnTo>
                    <a:cubicBezTo>
                      <a:pt x="0" y="10073"/>
                      <a:pt x="619" y="10681"/>
                      <a:pt x="1369" y="10681"/>
                    </a:cubicBezTo>
                    <a:lnTo>
                      <a:pt x="3453" y="10681"/>
                    </a:lnTo>
                    <a:lnTo>
                      <a:pt x="3453" y="5906"/>
                    </a:lnTo>
                    <a:lnTo>
                      <a:pt x="9870" y="5906"/>
                    </a:lnTo>
                    <a:lnTo>
                      <a:pt x="9870" y="10681"/>
                    </a:lnTo>
                    <a:lnTo>
                      <a:pt x="11954" y="10681"/>
                    </a:lnTo>
                    <a:cubicBezTo>
                      <a:pt x="12704" y="10681"/>
                      <a:pt x="13323" y="10073"/>
                      <a:pt x="13323" y="9311"/>
                    </a:cubicBezTo>
                    <a:lnTo>
                      <a:pt x="13323" y="1370"/>
                    </a:lnTo>
                    <a:cubicBezTo>
                      <a:pt x="13323" y="620"/>
                      <a:pt x="12704" y="1"/>
                      <a:pt x="11954" y="1"/>
                    </a:cubicBezTo>
                    <a:lnTo>
                      <a:pt x="9870" y="1"/>
                    </a:lnTo>
                    <a:lnTo>
                      <a:pt x="9870" y="3966"/>
                    </a:lnTo>
                    <a:lnTo>
                      <a:pt x="3453" y="3966"/>
                    </a:lnTo>
                    <a:lnTo>
                      <a:pt x="3453"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75" name="Google Shape;275;p8"/>
              <p:cNvSpPr/>
              <p:nvPr/>
            </p:nvSpPr>
            <p:spPr>
              <a:xfrm>
                <a:off x="4187334" y="2198379"/>
                <a:ext cx="50993" cy="148820"/>
              </a:xfrm>
              <a:custGeom>
                <a:avLst/>
                <a:gdLst/>
                <a:ahLst/>
                <a:cxnLst/>
                <a:rect l="l" t="t" r="r" b="b"/>
                <a:pathLst>
                  <a:path w="2954" h="8621" extrusionOk="0">
                    <a:moveTo>
                      <a:pt x="1" y="1"/>
                    </a:moveTo>
                    <a:lnTo>
                      <a:pt x="1" y="8621"/>
                    </a:lnTo>
                    <a:lnTo>
                      <a:pt x="1108" y="8621"/>
                    </a:lnTo>
                    <a:cubicBezTo>
                      <a:pt x="1692" y="8621"/>
                      <a:pt x="2156" y="8144"/>
                      <a:pt x="2156" y="7573"/>
                    </a:cubicBezTo>
                    <a:lnTo>
                      <a:pt x="2156" y="5537"/>
                    </a:lnTo>
                    <a:lnTo>
                      <a:pt x="2454" y="5537"/>
                    </a:lnTo>
                    <a:cubicBezTo>
                      <a:pt x="2727" y="5537"/>
                      <a:pt x="2954" y="5311"/>
                      <a:pt x="2954" y="5037"/>
                    </a:cubicBezTo>
                    <a:lnTo>
                      <a:pt x="2954" y="3584"/>
                    </a:lnTo>
                    <a:cubicBezTo>
                      <a:pt x="2954" y="3299"/>
                      <a:pt x="2727" y="3084"/>
                      <a:pt x="2454" y="3084"/>
                    </a:cubicBezTo>
                    <a:lnTo>
                      <a:pt x="2156" y="3084"/>
                    </a:lnTo>
                    <a:lnTo>
                      <a:pt x="2156" y="1036"/>
                    </a:lnTo>
                    <a:cubicBezTo>
                      <a:pt x="2156" y="465"/>
                      <a:pt x="1692" y="1"/>
                      <a:pt x="1108"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76" name="Google Shape;276;p8"/>
              <p:cNvSpPr/>
              <p:nvPr/>
            </p:nvSpPr>
            <p:spPr>
              <a:xfrm>
                <a:off x="3891558" y="2198379"/>
                <a:ext cx="50993" cy="148820"/>
              </a:xfrm>
              <a:custGeom>
                <a:avLst/>
                <a:gdLst/>
                <a:ahLst/>
                <a:cxnLst/>
                <a:rect l="l" t="t" r="r" b="b"/>
                <a:pathLst>
                  <a:path w="2954" h="8621" extrusionOk="0">
                    <a:moveTo>
                      <a:pt x="1846" y="1"/>
                    </a:moveTo>
                    <a:cubicBezTo>
                      <a:pt x="1263" y="1"/>
                      <a:pt x="799" y="465"/>
                      <a:pt x="799" y="1036"/>
                    </a:cubicBezTo>
                    <a:lnTo>
                      <a:pt x="799" y="3084"/>
                    </a:lnTo>
                    <a:lnTo>
                      <a:pt x="501" y="3084"/>
                    </a:lnTo>
                    <a:cubicBezTo>
                      <a:pt x="215" y="3084"/>
                      <a:pt x="1" y="3299"/>
                      <a:pt x="1" y="3584"/>
                    </a:cubicBezTo>
                    <a:lnTo>
                      <a:pt x="1" y="5037"/>
                    </a:lnTo>
                    <a:cubicBezTo>
                      <a:pt x="1" y="5311"/>
                      <a:pt x="215" y="5537"/>
                      <a:pt x="501" y="5537"/>
                    </a:cubicBezTo>
                    <a:lnTo>
                      <a:pt x="799" y="5537"/>
                    </a:lnTo>
                    <a:lnTo>
                      <a:pt x="799" y="7573"/>
                    </a:lnTo>
                    <a:cubicBezTo>
                      <a:pt x="799" y="8144"/>
                      <a:pt x="1263" y="8621"/>
                      <a:pt x="1846" y="8621"/>
                    </a:cubicBezTo>
                    <a:lnTo>
                      <a:pt x="2954" y="8621"/>
                    </a:lnTo>
                    <a:lnTo>
                      <a:pt x="2954"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80" name="Shape 280"/>
        <p:cNvGrpSpPr/>
        <p:nvPr/>
      </p:nvGrpSpPr>
      <p:grpSpPr>
        <a:xfrm>
          <a:off x="0" y="0"/>
          <a:ext cx="0" cy="0"/>
          <a:chOff x="0" y="0"/>
          <a:chExt cx="0" cy="0"/>
        </a:xfrm>
      </p:grpSpPr>
      <p:sp>
        <p:nvSpPr>
          <p:cNvPr id="281" name="Google Shape;281;p9"/>
          <p:cNvSpPr txBox="1"/>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282" name="Google Shape;282;p9"/>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rgbClr val="000000"/>
                </a:solidFill>
                <a:latin typeface="Montserrat"/>
                <a:ea typeface="Montserrat"/>
                <a:cs typeface="Montserrat"/>
                <a:sym typeface="Montserrat"/>
              </a:rPr>
              <a:t>Analysis – 4W1H</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3" name="Google Shape;283;p9"/>
          <p:cNvSpPr txBox="1"/>
          <p:nvPr/>
        </p:nvSpPr>
        <p:spPr>
          <a:xfrm>
            <a:off x="452120" y="726440"/>
            <a:ext cx="11326495" cy="588073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b="1">
                <a:latin typeface="Verdana" panose="020B0604030504040204"/>
                <a:ea typeface="Verdana" panose="020B0604030504040204"/>
                <a:cs typeface="Verdana" panose="020B0604030504040204"/>
                <a:sym typeface="Verdana" panose="020B0604030504040204"/>
              </a:rPr>
              <a:t>Why: </a:t>
            </a:r>
            <a:endParaRPr lang="en-US" b="1"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196850" algn="l" rtl="0">
              <a:lnSpc>
                <a:spcPct val="100000"/>
              </a:lnSpc>
              <a:spcBef>
                <a:spcPts val="0"/>
              </a:spcBef>
              <a:spcAft>
                <a:spcPts val="0"/>
              </a:spcAft>
              <a:buClr>
                <a:srgbClr val="000000"/>
              </a:buClr>
              <a:buSzPts val="1400"/>
              <a:buFont typeface="Arial" panose="020B0604020202020204"/>
              <a:buNone/>
            </a:pPr>
            <a:r>
              <a:rPr lang="en-US" altLang="en-GB">
                <a:sym typeface="+mn-ea"/>
              </a:rPr>
              <a:t>Design and develop metasurface/metamaterial-based antennas for efficient RF energy harvesting and wireless power transmission.</a:t>
            </a:r>
            <a:endParaRPr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196850" algn="l" rtl="0">
              <a:lnSpc>
                <a:spcPct val="100000"/>
              </a:lnSpc>
              <a:spcBef>
                <a:spcPts val="0"/>
              </a:spcBef>
              <a:spcAft>
                <a:spcPts val="0"/>
              </a:spcAft>
              <a:buClr>
                <a:srgbClr val="000000"/>
              </a:buClr>
              <a:buSzPts val="1400"/>
              <a:buFont typeface="Arial" panose="020B0604020202020204"/>
              <a:buNone/>
            </a:pPr>
            <a:endParaRPr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196850" algn="l" rtl="0">
              <a:lnSpc>
                <a:spcPct val="100000"/>
              </a:lnSpc>
              <a:spcBef>
                <a:spcPts val="0"/>
              </a:spcBef>
              <a:spcAft>
                <a:spcPts val="0"/>
              </a:spcAft>
              <a:buClr>
                <a:srgbClr val="000000"/>
              </a:buClr>
              <a:buSzPts val="1400"/>
              <a:buFont typeface="Arial" panose="020B0604020202020204"/>
              <a:buNone/>
            </a:pPr>
            <a:r>
              <a:rPr lang="en-US" altLang="en-GB">
                <a:sym typeface="+mn-ea"/>
              </a:rPr>
              <a:t>The project focuses on creating compact, highly efficient antennas with wideband/multiband operation for sustainable power solutions.</a:t>
            </a:r>
            <a:endParaRPr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285750" marR="0" lvl="0" indent="-196850" algn="l" rtl="0">
              <a:lnSpc>
                <a:spcPct val="100000"/>
              </a:lnSpc>
              <a:spcBef>
                <a:spcPts val="0"/>
              </a:spcBef>
              <a:spcAft>
                <a:spcPts val="0"/>
              </a:spcAft>
              <a:buClr>
                <a:srgbClr val="000000"/>
              </a:buClr>
              <a:buSzPts val="1400"/>
              <a:buFont typeface="Arial" panose="020B0604020202020204"/>
              <a:buNone/>
            </a:pPr>
            <a:endParaRPr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r>
              <a:rPr lang="en-US" b="1">
                <a:latin typeface="Verdana" panose="020B0604030504040204"/>
                <a:ea typeface="Verdana" panose="020B0604030504040204"/>
                <a:cs typeface="Verdana" panose="020B0604030504040204"/>
                <a:sym typeface="Verdana" panose="020B0604030504040204"/>
              </a:rPr>
              <a:t>What: </a:t>
            </a:r>
            <a:endParaRPr lang="en-US" b="1"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endParaRPr lang="zh-CN" altLang="en-US"/>
          </a:p>
          <a:p>
            <a:pPr marL="0" marR="0" lvl="0" indent="0" algn="l" rtl="0">
              <a:lnSpc>
                <a:spcPct val="100000"/>
              </a:lnSpc>
              <a:spcBef>
                <a:spcPts val="0"/>
              </a:spcBef>
              <a:spcAft>
                <a:spcPts val="0"/>
              </a:spcAft>
              <a:buNone/>
            </a:pPr>
            <a:r>
              <a:rPr lang="en-US" altLang="en-GB">
                <a:sym typeface="+mn-ea"/>
              </a:rPr>
              <a:t>To address the need for sustainable, battery-free power solutions in IoT devices, wearables, and medical implants.</a:t>
            </a:r>
            <a:endParaRPr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endParaRPr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r>
              <a:rPr lang="en-US" altLang="en-GB">
                <a:latin typeface="Verdana" panose="020B0604030504040204"/>
                <a:ea typeface="Verdana" panose="020B0604030504040204"/>
                <a:cs typeface="Verdana" panose="020B0604030504040204"/>
                <a:sym typeface="Verdana" panose="020B0604030504040204"/>
              </a:rPr>
              <a:t>It aims to advance antenna technology by overcoming limitations of traditional designs like poor efficiency and large size.</a:t>
            </a:r>
            <a:endParaRPr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endParaRPr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endParaRPr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r>
              <a:rPr lang="en-US" b="1">
                <a:latin typeface="Verdana" panose="020B0604030504040204"/>
                <a:ea typeface="Verdana" panose="020B0604030504040204"/>
                <a:cs typeface="Verdana" panose="020B0604030504040204"/>
                <a:sym typeface="Verdana" panose="020B0604030504040204"/>
              </a:rPr>
              <a:t>Where: </a:t>
            </a:r>
            <a:endParaRPr lang="en-US" b="1"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endParaRPr lang="zh-CN" altLang="en-US"/>
          </a:p>
          <a:p>
            <a:pPr marL="0" marR="0" lvl="0" indent="0" algn="l" rtl="0">
              <a:lnSpc>
                <a:spcPct val="100000"/>
              </a:lnSpc>
              <a:spcBef>
                <a:spcPts val="0"/>
              </a:spcBef>
              <a:spcAft>
                <a:spcPts val="0"/>
              </a:spcAft>
              <a:buNone/>
            </a:pPr>
            <a:r>
              <a:rPr lang="en-US" altLang="en-GB" b="1">
                <a:latin typeface="Verdana" panose="020B0604030504040204"/>
                <a:ea typeface="Verdana" panose="020B0604030504040204"/>
                <a:cs typeface="Verdana" panose="020B0604030504040204"/>
                <a:sym typeface="Verdana" panose="020B0604030504040204"/>
              </a:rPr>
              <a:t>Applicable in IoT sensors, wearable devices, medical implants, and remote monitoring systems needing compact energy solutions.</a:t>
            </a:r>
            <a:endParaRPr lang="zh-CN" altLang="en-US"/>
          </a:p>
          <a:p>
            <a:pPr marL="0" marR="0" lvl="0" indent="0" algn="l" rtl="0">
              <a:lnSpc>
                <a:spcPct val="100000"/>
              </a:lnSpc>
              <a:spcBef>
                <a:spcPts val="0"/>
              </a:spcBef>
              <a:spcAft>
                <a:spcPts val="0"/>
              </a:spcAft>
              <a:buNone/>
            </a:pPr>
            <a:endParaRPr lang="zh-CN" altLang="en-US"/>
          </a:p>
          <a:p>
            <a:pPr marL="0" marR="0" lvl="0" indent="0" algn="l" rtl="0">
              <a:lnSpc>
                <a:spcPct val="100000"/>
              </a:lnSpc>
              <a:spcBef>
                <a:spcPts val="0"/>
              </a:spcBef>
              <a:spcAft>
                <a:spcPts val="0"/>
              </a:spcAft>
              <a:buNone/>
            </a:pPr>
            <a:r>
              <a:rPr lang="en-US" altLang="en-GB">
                <a:sym typeface="+mn-ea"/>
              </a:rPr>
              <a:t>Also useful in advanced telecommunications networks (e.g., 5G/6G) for simultaneous data transmission and energy harvesting.</a:t>
            </a:r>
            <a:endParaRPr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endParaRPr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endParaRPr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r>
              <a:rPr lang="en-US" b="1">
                <a:latin typeface="Verdana" panose="020B0604030504040204"/>
                <a:ea typeface="Verdana" panose="020B0604030504040204"/>
                <a:cs typeface="Verdana" panose="020B0604030504040204"/>
                <a:sym typeface="Verdana" panose="020B0604030504040204"/>
              </a:rPr>
              <a:t>When: </a:t>
            </a:r>
            <a:endParaRPr lang="en-US" b="1"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endParaRPr lang="zh-CN" altLang="en-US"/>
          </a:p>
          <a:p>
            <a:pPr marL="0" marR="0" lvl="0" indent="0" algn="l" rtl="0">
              <a:lnSpc>
                <a:spcPct val="100000"/>
              </a:lnSpc>
              <a:spcBef>
                <a:spcPts val="0"/>
              </a:spcBef>
              <a:spcAft>
                <a:spcPts val="0"/>
              </a:spcAft>
              <a:buNone/>
            </a:pPr>
            <a:r>
              <a:rPr lang="en-US" altLang="en-GB">
                <a:latin typeface="Verdana" panose="020B0604030504040204"/>
                <a:ea typeface="Verdana" panose="020B0604030504040204"/>
                <a:cs typeface="Verdana" panose="020B0604030504040204"/>
                <a:sym typeface="Verdana" panose="020B0604030504040204"/>
              </a:rPr>
              <a:t>  The project is typically conducted over a multi-phase timeline, starting with research and design, followed by simulation and optimization.</a:t>
            </a:r>
            <a:endParaRPr lang="zh-CN" altLang="en-US"/>
          </a:p>
          <a:p>
            <a:pPr marL="0" marR="0" lvl="0" indent="0" algn="l" rtl="0">
              <a:lnSpc>
                <a:spcPct val="100000"/>
              </a:lnSpc>
              <a:spcBef>
                <a:spcPts val="0"/>
              </a:spcBef>
              <a:spcAft>
                <a:spcPts val="0"/>
              </a:spcAft>
              <a:buNone/>
            </a:pPr>
            <a:endParaRPr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r>
              <a:rPr lang="en-US" b="1">
                <a:latin typeface="Verdana" panose="020B0604030504040204"/>
                <a:ea typeface="Verdana" panose="020B0604030504040204"/>
                <a:cs typeface="Verdana" panose="020B0604030504040204"/>
                <a:sym typeface="Verdana" panose="020B0604030504040204"/>
              </a:rPr>
              <a:t>How: </a:t>
            </a:r>
            <a:endParaRPr lang="en-US" b="1"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r>
              <a:rPr lang="en-US" altLang="en-GB">
                <a:sym typeface="+mn-ea"/>
              </a:rPr>
              <a:t> Using HFSS SOFTWARE </a:t>
            </a:r>
            <a:endParaRPr lang="zh-CN" altLang="en-US"/>
          </a:p>
          <a:p>
            <a:pPr marL="0" marR="0" lvl="0" indent="0" algn="l" rtl="0">
              <a:lnSpc>
                <a:spcPct val="100000"/>
              </a:lnSpc>
              <a:spcBef>
                <a:spcPts val="0"/>
              </a:spcBef>
              <a:spcAft>
                <a:spcPts val="0"/>
              </a:spcAft>
              <a:buNone/>
            </a:pPr>
            <a:endParaRPr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00000"/>
              </a:lnSpc>
              <a:spcBef>
                <a:spcPts val="0"/>
              </a:spcBef>
              <a:spcAft>
                <a:spcPts val="0"/>
              </a:spcAft>
              <a:buNone/>
            </a:pPr>
            <a:endParaRPr sz="14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p:txBody>
      </p:sp>
    </p:spTree>
  </p:cSld>
  <p:clrMapOvr>
    <a:masterClrMapping/>
  </p:clrMapOvr>
</p:sld>
</file>

<file path=ppt/tags/tag1.xml><?xml version="1.0" encoding="utf-8"?>
<p:tagLst xmlns:p="http://schemas.openxmlformats.org/presentationml/2006/main">
  <p:tag name="TABLE_ENDDRAG_ORIGIN_RECT" val="876*408"/>
  <p:tag name="TABLE_ENDDRAG_RECT" val="40*80*876*408"/>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12464</Words>
  <Application>WPS Presentation</Application>
  <PresentationFormat/>
  <Paragraphs>419</Paragraphs>
  <Slides>21</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21</vt:i4>
      </vt:variant>
    </vt:vector>
  </HeadingPairs>
  <TitlesOfParts>
    <vt:vector size="36" baseType="lpstr">
      <vt:lpstr>Arial</vt:lpstr>
      <vt:lpstr>SimSun</vt:lpstr>
      <vt:lpstr>Wingdings</vt:lpstr>
      <vt:lpstr>Arial</vt:lpstr>
      <vt:lpstr>Calibri</vt:lpstr>
      <vt:lpstr>Montserrat Medium</vt:lpstr>
      <vt:lpstr>Montserrat</vt:lpstr>
      <vt:lpstr>Verdana</vt:lpstr>
      <vt:lpstr>Times New Roman</vt:lpstr>
      <vt:lpstr>Roboto</vt:lpstr>
      <vt:lpstr>Fira Sans Extra Condensed Medium</vt:lpstr>
      <vt:lpstr>Microsoft YaHei</vt:lpstr>
      <vt:lpstr>Arial Unicode MS</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Aisswaria Zacharias</dc:creator>
  <cp:lastModifiedBy>PUNNATI ADDAMAGARI SRUTHI BU21</cp:lastModifiedBy>
  <cp:revision>2</cp:revision>
  <dcterms:created xsi:type="dcterms:W3CDTF">2024-10-22T14:16:43Z</dcterms:created>
  <dcterms:modified xsi:type="dcterms:W3CDTF">2024-10-22T18:13:18Z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DBCDB30C8E0A45C181C8DEBDE06AA49B_13</vt:lpwstr>
  </property>
  <property fmtid="{D5CDD505-2E9C-101B-9397-08002B2CF9AE}" pid="3" name="KSOProductBuildVer">
    <vt:lpwstr>1033-12.2.0.18283</vt:lpwstr>
  </property>
</Properties>
</file>